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80" r:id="rId2"/>
    <p:sldMasterId id="2147483794" r:id="rId3"/>
    <p:sldMasterId id="2147483806" r:id="rId4"/>
    <p:sldMasterId id="2147483818" r:id="rId5"/>
  </p:sldMasterIdLst>
  <p:notesMasterIdLst>
    <p:notesMasterId r:id="rId45"/>
  </p:notesMasterIdLst>
  <p:handoutMasterIdLst>
    <p:handoutMasterId r:id="rId46"/>
  </p:handoutMasterIdLst>
  <p:sldIdLst>
    <p:sldId id="348" r:id="rId6"/>
    <p:sldId id="435" r:id="rId7"/>
    <p:sldId id="391" r:id="rId8"/>
    <p:sldId id="858" r:id="rId9"/>
    <p:sldId id="859" r:id="rId10"/>
    <p:sldId id="860" r:id="rId11"/>
    <p:sldId id="1122" r:id="rId12"/>
    <p:sldId id="862" r:id="rId13"/>
    <p:sldId id="863" r:id="rId14"/>
    <p:sldId id="864" r:id="rId15"/>
    <p:sldId id="865" r:id="rId16"/>
    <p:sldId id="866" r:id="rId17"/>
    <p:sldId id="1019" r:id="rId18"/>
    <p:sldId id="1085" r:id="rId19"/>
    <p:sldId id="1123" r:id="rId20"/>
    <p:sldId id="1158" r:id="rId21"/>
    <p:sldId id="1053" r:id="rId22"/>
    <p:sldId id="1114" r:id="rId23"/>
    <p:sldId id="1131" r:id="rId24"/>
    <p:sldId id="1133" r:id="rId25"/>
    <p:sldId id="1132" r:id="rId26"/>
    <p:sldId id="1125" r:id="rId27"/>
    <p:sldId id="1139" r:id="rId28"/>
    <p:sldId id="1140" r:id="rId29"/>
    <p:sldId id="1136" r:id="rId30"/>
    <p:sldId id="1130" r:id="rId31"/>
    <p:sldId id="1135" r:id="rId32"/>
    <p:sldId id="1138" r:id="rId33"/>
    <p:sldId id="1154" r:id="rId34"/>
    <p:sldId id="1059" r:id="rId35"/>
    <p:sldId id="256" r:id="rId36"/>
    <p:sldId id="283" r:id="rId37"/>
    <p:sldId id="284" r:id="rId38"/>
    <p:sldId id="287" r:id="rId39"/>
    <p:sldId id="286" r:id="rId40"/>
    <p:sldId id="288" r:id="rId41"/>
    <p:sldId id="289" r:id="rId42"/>
    <p:sldId id="879" r:id="rId43"/>
    <p:sldId id="976"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F1C360A-E6E6-4EC3-86B5-7F18B4DD3AA9}">
          <p14:sldIdLst>
            <p14:sldId id="348"/>
            <p14:sldId id="435"/>
            <p14:sldId id="391"/>
            <p14:sldId id="858"/>
            <p14:sldId id="859"/>
            <p14:sldId id="860"/>
            <p14:sldId id="1122"/>
            <p14:sldId id="862"/>
            <p14:sldId id="863"/>
            <p14:sldId id="864"/>
            <p14:sldId id="865"/>
            <p14:sldId id="866"/>
            <p14:sldId id="1019"/>
            <p14:sldId id="1085"/>
            <p14:sldId id="1123"/>
            <p14:sldId id="1158"/>
            <p14:sldId id="1053"/>
            <p14:sldId id="1114"/>
            <p14:sldId id="1131"/>
            <p14:sldId id="1133"/>
            <p14:sldId id="1132"/>
            <p14:sldId id="1125"/>
            <p14:sldId id="1139"/>
            <p14:sldId id="1140"/>
            <p14:sldId id="1136"/>
            <p14:sldId id="1130"/>
            <p14:sldId id="1135"/>
            <p14:sldId id="1138"/>
            <p14:sldId id="1154"/>
            <p14:sldId id="1059"/>
            <p14:sldId id="256"/>
            <p14:sldId id="283"/>
            <p14:sldId id="284"/>
            <p14:sldId id="287"/>
            <p14:sldId id="286"/>
            <p14:sldId id="288"/>
            <p14:sldId id="289"/>
          </p14:sldIdLst>
        </p14:section>
        <p14:section name="Untitled Section" id="{18B710CF-65CA-4FF3-92B3-264684AA6E66}">
          <p14:sldIdLst>
            <p14:sldId id="879"/>
            <p14:sldId id="9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1"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Wolff" initials="KW" lastIdx="1" clrIdx="0"/>
  <p:cmAuthor id="2" name="Debra Brucker" initials="DB" lastIdx="1" clrIdx="1">
    <p:extLst>
      <p:ext uri="{19B8F6BF-5375-455C-9EA6-DF929625EA0E}">
        <p15:presenceInfo xmlns:p15="http://schemas.microsoft.com/office/powerpoint/2012/main" userId="S-1-5-21-1343024091-287218729-682003330-45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F0D"/>
    <a:srgbClr val="3EC241"/>
    <a:srgbClr val="0000FF"/>
    <a:srgbClr val="F2CB07"/>
    <a:srgbClr val="D37D0B"/>
    <a:srgbClr val="EAF1FA"/>
    <a:srgbClr val="000080"/>
    <a:srgbClr val="A40000"/>
    <a:srgbClr val="F2C108"/>
    <a:srgbClr val="F2A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286" autoAdjust="0"/>
  </p:normalViewPr>
  <p:slideViewPr>
    <p:cSldViewPr>
      <p:cViewPr varScale="1">
        <p:scale>
          <a:sx n="116" d="100"/>
          <a:sy n="116" d="100"/>
        </p:scale>
        <p:origin x="1944" y="184"/>
      </p:cViewPr>
      <p:guideLst>
        <p:guide orient="horz" pos="2160"/>
        <p:guide pos="2880"/>
      </p:guideLst>
    </p:cSldViewPr>
  </p:slideViewPr>
  <p:outlineViewPr>
    <p:cViewPr>
      <p:scale>
        <a:sx n="33" d="100"/>
        <a:sy n="33" d="100"/>
      </p:scale>
      <p:origin x="0" y="-39022"/>
    </p:cViewPr>
  </p:outlineViewPr>
  <p:notesTextViewPr>
    <p:cViewPr>
      <p:scale>
        <a:sx n="100" d="100"/>
        <a:sy n="100" d="100"/>
      </p:scale>
      <p:origin x="0" y="0"/>
    </p:cViewPr>
  </p:notesTextViewPr>
  <p:sorterViewPr>
    <p:cViewPr>
      <p:scale>
        <a:sx n="100" d="100"/>
        <a:sy n="100" d="100"/>
      </p:scale>
      <p:origin x="0" y="-16269"/>
    </p:cViewPr>
  </p:sorterViewPr>
  <p:notesViewPr>
    <p:cSldViewPr>
      <p:cViewPr varScale="1">
        <p:scale>
          <a:sx n="60" d="100"/>
          <a:sy n="60" d="100"/>
        </p:scale>
        <p:origin x="3046" y="18"/>
      </p:cViewPr>
      <p:guideLst>
        <p:guide orient="horz" pos="2981"/>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73536"/>
          </a:xfrm>
          <a:prstGeom prst="rect">
            <a:avLst/>
          </a:prstGeom>
        </p:spPr>
        <p:txBody>
          <a:bodyPr vert="horz" lIns="93324" tIns="46662" rIns="93324" bIns="46662"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7532" y="0"/>
            <a:ext cx="3043979" cy="473536"/>
          </a:xfrm>
          <a:prstGeom prst="rect">
            <a:avLst/>
          </a:prstGeom>
        </p:spPr>
        <p:txBody>
          <a:bodyPr vert="horz" lIns="93324" tIns="46662" rIns="93324" bIns="46662" rtlCol="0"/>
          <a:lstStyle>
            <a:lvl1pPr algn="r">
              <a:defRPr sz="1200">
                <a:cs typeface="+mn-cs"/>
              </a:defRPr>
            </a:lvl1pPr>
          </a:lstStyle>
          <a:p>
            <a:pPr>
              <a:defRPr/>
            </a:pPr>
            <a:fld id="{B7604B2F-4C23-49D1-B52A-780C162449A6}" type="datetimeFigureOut">
              <a:rPr lang="en-US"/>
              <a:pPr>
                <a:defRPr/>
              </a:pPr>
              <a:t>1/24/21</a:t>
            </a:fld>
            <a:endParaRPr lang="en-US"/>
          </a:p>
        </p:txBody>
      </p:sp>
      <p:sp>
        <p:nvSpPr>
          <p:cNvPr id="4" name="Footer Placeholder 3"/>
          <p:cNvSpPr>
            <a:spLocks noGrp="1"/>
          </p:cNvSpPr>
          <p:nvPr>
            <p:ph type="ftr" sz="quarter" idx="2"/>
          </p:nvPr>
        </p:nvSpPr>
        <p:spPr>
          <a:xfrm>
            <a:off x="2" y="8989100"/>
            <a:ext cx="3043979" cy="473536"/>
          </a:xfrm>
          <a:prstGeom prst="rect">
            <a:avLst/>
          </a:prstGeom>
        </p:spPr>
        <p:txBody>
          <a:bodyPr vert="horz" lIns="93324" tIns="46662" rIns="93324" bIns="46662"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7532" y="8989100"/>
            <a:ext cx="3043979" cy="473536"/>
          </a:xfrm>
          <a:prstGeom prst="rect">
            <a:avLst/>
          </a:prstGeom>
        </p:spPr>
        <p:txBody>
          <a:bodyPr vert="horz" lIns="93324" tIns="46662" rIns="93324" bIns="46662" rtlCol="0" anchor="b"/>
          <a:lstStyle>
            <a:lvl1pPr algn="r">
              <a:defRPr sz="1200">
                <a:cs typeface="+mn-cs"/>
              </a:defRPr>
            </a:lvl1pPr>
          </a:lstStyle>
          <a:p>
            <a:pPr>
              <a:defRPr/>
            </a:pPr>
            <a:fld id="{EBF4AA8F-969A-4DF6-B13F-2E6EB4CE0E12}" type="slidenum">
              <a:rPr lang="en-US"/>
              <a:pPr>
                <a:defRPr/>
              </a:pPr>
              <a:t>‹#›</a:t>
            </a:fld>
            <a:endParaRPr lang="en-US"/>
          </a:p>
        </p:txBody>
      </p:sp>
    </p:spTree>
    <p:extLst>
      <p:ext uri="{BB962C8B-B14F-4D97-AF65-F5344CB8AC3E}">
        <p14:creationId xmlns:p14="http://schemas.microsoft.com/office/powerpoint/2010/main" val="1928168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043979" cy="473536"/>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lvl1pPr defTabSz="951059">
              <a:defRPr sz="1200">
                <a:cs typeface="+mn-cs"/>
              </a:defRPr>
            </a:lvl1pPr>
          </a:lstStyle>
          <a:p>
            <a:pPr>
              <a:defRPr/>
            </a:pPr>
            <a:endParaRPr lang="en-US"/>
          </a:p>
        </p:txBody>
      </p:sp>
      <p:sp>
        <p:nvSpPr>
          <p:cNvPr id="14339" name="Rectangle 3"/>
          <p:cNvSpPr>
            <a:spLocks noGrp="1" noChangeArrowheads="1"/>
          </p:cNvSpPr>
          <p:nvPr>
            <p:ph type="dt" idx="1"/>
          </p:nvPr>
        </p:nvSpPr>
        <p:spPr bwMode="auto">
          <a:xfrm>
            <a:off x="3977532" y="0"/>
            <a:ext cx="3043979" cy="473536"/>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lvl1pPr algn="r" defTabSz="951059">
              <a:defRPr sz="120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4588" y="709613"/>
            <a:ext cx="4733925" cy="3549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2946" y="4496167"/>
            <a:ext cx="5617208" cy="4258591"/>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2" y="8989100"/>
            <a:ext cx="3043979" cy="473536"/>
          </a:xfrm>
          <a:prstGeom prst="rect">
            <a:avLst/>
          </a:prstGeom>
          <a:noFill/>
          <a:ln w="9525">
            <a:noFill/>
            <a:miter lim="800000"/>
            <a:headEnd/>
            <a:tailEnd/>
          </a:ln>
          <a:effectLst/>
        </p:spPr>
        <p:txBody>
          <a:bodyPr vert="horz" wrap="square" lIns="95096" tIns="47549" rIns="95096" bIns="47549" numCol="1" anchor="b" anchorCtr="0" compatLnSpc="1">
            <a:prstTxWarp prst="textNoShape">
              <a:avLst/>
            </a:prstTxWarp>
          </a:bodyPr>
          <a:lstStyle>
            <a:lvl1pPr defTabSz="951059">
              <a:defRPr sz="120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77532" y="8989100"/>
            <a:ext cx="3043979" cy="473536"/>
          </a:xfrm>
          <a:prstGeom prst="rect">
            <a:avLst/>
          </a:prstGeom>
          <a:noFill/>
          <a:ln w="9525">
            <a:noFill/>
            <a:miter lim="800000"/>
            <a:headEnd/>
            <a:tailEnd/>
          </a:ln>
          <a:effectLst/>
        </p:spPr>
        <p:txBody>
          <a:bodyPr vert="horz" wrap="square" lIns="95096" tIns="47549" rIns="95096" bIns="47549" numCol="1" anchor="b" anchorCtr="0" compatLnSpc="1">
            <a:prstTxWarp prst="textNoShape">
              <a:avLst/>
            </a:prstTxWarp>
          </a:bodyPr>
          <a:lstStyle>
            <a:lvl1pPr algn="r" defTabSz="951059">
              <a:defRPr sz="1200">
                <a:cs typeface="+mn-cs"/>
              </a:defRPr>
            </a:lvl1pPr>
          </a:lstStyle>
          <a:p>
            <a:pPr>
              <a:defRPr/>
            </a:pPr>
            <a:fld id="{DC5BF3A7-7ADB-44B5-A588-E84FF536DCA0}" type="slidenum">
              <a:rPr lang="en-US"/>
              <a:pPr>
                <a:defRPr/>
              </a:pPr>
              <a:t>‹#›</a:t>
            </a:fld>
            <a:endParaRPr lang="en-US"/>
          </a:p>
        </p:txBody>
      </p:sp>
    </p:spTree>
    <p:extLst>
      <p:ext uri="{BB962C8B-B14F-4D97-AF65-F5344CB8AC3E}">
        <p14:creationId xmlns:p14="http://schemas.microsoft.com/office/powerpoint/2010/main" val="2599230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esearchondisability.org/nTI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esearchondisability.org/nTI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Hello, and welcome, everybody, to the new national trends in disability employment, or </a:t>
            </a:r>
            <a:r>
              <a:rPr lang="en-US" dirty="0" err="1"/>
              <a:t>nTIDE</a:t>
            </a:r>
            <a:r>
              <a:rPr lang="en-US" dirty="0"/>
              <a:t> lunch &amp; learn series. On the first Friday of every month, corresponding with the Bureau of Labor Statistics jobs report, we'll be offering this live broadcast via Zoom webinar to share the results of the latest </a:t>
            </a:r>
            <a:r>
              <a:rPr lang="en-US" dirty="0" err="1"/>
              <a:t>nTIDE</a:t>
            </a:r>
            <a:r>
              <a:rPr lang="en-US" dirty="0"/>
              <a:t> findings. In addition, we will provide news and updates from the field on disability employment, as well as host an invited panelist who will discuss current disability related findings and events.  </a:t>
            </a:r>
          </a:p>
          <a:p>
            <a:pPr eaLnBrk="1" hangingPunct="1"/>
            <a:endParaRPr lang="en-US" dirty="0"/>
          </a:p>
          <a:p>
            <a:pPr eaLnBrk="1" hangingPunct="1"/>
            <a:r>
              <a:rPr lang="en-US" dirty="0"/>
              <a:t>Just a few housekeeping items before we begin. </a:t>
            </a:r>
          </a:p>
          <a:p>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a:t>
            </a:fld>
            <a:endParaRPr lang="en-US"/>
          </a:p>
        </p:txBody>
      </p:sp>
    </p:spTree>
    <p:extLst>
      <p:ext uri="{BB962C8B-B14F-4D97-AF65-F5344CB8AC3E}">
        <p14:creationId xmlns:p14="http://schemas.microsoft.com/office/powerpoint/2010/main" val="267900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10</a:t>
            </a:fld>
            <a:endParaRPr lang="en-US"/>
          </a:p>
        </p:txBody>
      </p:sp>
    </p:spTree>
    <p:extLst>
      <p:ext uri="{BB962C8B-B14F-4D97-AF65-F5344CB8AC3E}">
        <p14:creationId xmlns:p14="http://schemas.microsoft.com/office/powerpoint/2010/main" val="64324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11</a:t>
            </a:fld>
            <a:endParaRPr lang="en-US"/>
          </a:p>
        </p:txBody>
      </p:sp>
    </p:spTree>
    <p:extLst>
      <p:ext uri="{BB962C8B-B14F-4D97-AF65-F5344CB8AC3E}">
        <p14:creationId xmlns:p14="http://schemas.microsoft.com/office/powerpoint/2010/main" val="186203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12</a:t>
            </a:fld>
            <a:endParaRPr lang="en-US"/>
          </a:p>
        </p:txBody>
      </p:sp>
    </p:spTree>
    <p:extLst>
      <p:ext uri="{BB962C8B-B14F-4D97-AF65-F5344CB8AC3E}">
        <p14:creationId xmlns:p14="http://schemas.microsoft.com/office/powerpoint/2010/main" val="83339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13</a:t>
            </a:fld>
            <a:endParaRPr lang="en-US"/>
          </a:p>
        </p:txBody>
      </p:sp>
    </p:spTree>
    <p:extLst>
      <p:ext uri="{BB962C8B-B14F-4D97-AF65-F5344CB8AC3E}">
        <p14:creationId xmlns:p14="http://schemas.microsoft.com/office/powerpoint/2010/main" val="234598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14</a:t>
            </a:fld>
            <a:endParaRPr lang="en-US"/>
          </a:p>
        </p:txBody>
      </p:sp>
    </p:spTree>
    <p:extLst>
      <p:ext uri="{BB962C8B-B14F-4D97-AF65-F5344CB8AC3E}">
        <p14:creationId xmlns:p14="http://schemas.microsoft.com/office/powerpoint/2010/main" val="2833891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15</a:t>
            </a:fld>
            <a:endParaRPr lang="en-US"/>
          </a:p>
        </p:txBody>
      </p:sp>
    </p:spTree>
    <p:extLst>
      <p:ext uri="{BB962C8B-B14F-4D97-AF65-F5344CB8AC3E}">
        <p14:creationId xmlns:p14="http://schemas.microsoft.com/office/powerpoint/2010/main" val="78126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16</a:t>
            </a:fld>
            <a:endParaRPr lang="en-US"/>
          </a:p>
        </p:txBody>
      </p:sp>
    </p:spTree>
    <p:extLst>
      <p:ext uri="{BB962C8B-B14F-4D97-AF65-F5344CB8AC3E}">
        <p14:creationId xmlns:p14="http://schemas.microsoft.com/office/powerpoint/2010/main" val="133243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853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0753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4183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Hello, and welcome, everybody, to the new national trends in disability employment, or </a:t>
            </a:r>
            <a:r>
              <a:rPr lang="en-US" dirty="0" err="1"/>
              <a:t>nTIDE</a:t>
            </a:r>
            <a:r>
              <a:rPr lang="en-US" dirty="0"/>
              <a:t> lunch &amp; learn series. On the first Friday of every month, corresponding with the Bureau of Labor Statistics jobs report, we'll be offering this live broadcast via Zoom webinar to share the results of the latest </a:t>
            </a:r>
            <a:r>
              <a:rPr lang="en-US" dirty="0" err="1"/>
              <a:t>nTIDE</a:t>
            </a:r>
            <a:r>
              <a:rPr lang="en-US" dirty="0"/>
              <a:t> findings. In addition, we will provide news and updates from the field on disability employment, as well as host an invited panelist who will discuss current disability related findings and events.  </a:t>
            </a:r>
          </a:p>
          <a:p>
            <a:pPr eaLnBrk="1" hangingPunct="1"/>
            <a:endParaRPr lang="en-US" dirty="0"/>
          </a:p>
          <a:p>
            <a:pPr eaLnBrk="1" hangingPunct="1"/>
            <a:r>
              <a:rPr lang="en-US" dirty="0"/>
              <a:t>Just a few housekeeping items before we begin. </a:t>
            </a:r>
          </a:p>
          <a:p>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a:t>
            </a:fld>
            <a:endParaRPr lang="en-US"/>
          </a:p>
        </p:txBody>
      </p:sp>
    </p:spTree>
    <p:extLst>
      <p:ext uri="{BB962C8B-B14F-4D97-AF65-F5344CB8AC3E}">
        <p14:creationId xmlns:p14="http://schemas.microsoft.com/office/powerpoint/2010/main" val="267900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0278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8961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5672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7904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40508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98566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6686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9810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3570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239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webinar is being recorded. We will post an archive of each webinar, each month, on our Web site at </a:t>
            </a:r>
            <a:r>
              <a:rPr lang="en-US" dirty="0">
                <a:hlinkClick r:id="rId3"/>
              </a:rPr>
              <a:t>www.researchondisability.org/nTIDE</a:t>
            </a:r>
            <a:r>
              <a:rPr lang="en-US" dirty="0"/>
              <a:t>. This site will also provide copies of the presentations, the panelist bios, full transcripts and other valuable resources. </a:t>
            </a:r>
          </a:p>
          <a:p>
            <a:pPr eaLnBrk="1" hangingPunct="1"/>
            <a:r>
              <a:rPr lang="en-US" dirty="0"/>
              <a:t>As an attendee of this webinar, you are a viewer and no sound is enabled. To ask questions of the panelists, simply click on the Q &amp; A box on your webinar screen and type your questions into the box. Panelists will review these questions during the assigned question and answer periods. </a:t>
            </a:r>
            <a:br>
              <a:rPr lang="en-US" dirty="0"/>
            </a:br>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3</a:t>
            </a:fld>
            <a:endParaRPr lang="en-US"/>
          </a:p>
        </p:txBody>
      </p:sp>
    </p:spTree>
    <p:extLst>
      <p:ext uri="{BB962C8B-B14F-4D97-AF65-F5344CB8AC3E}">
        <p14:creationId xmlns:p14="http://schemas.microsoft.com/office/powerpoint/2010/main" val="3642538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2319462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769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38</a:t>
            </a:fld>
            <a:endParaRPr lang="en-US"/>
          </a:p>
        </p:txBody>
      </p:sp>
    </p:spTree>
    <p:extLst>
      <p:ext uri="{BB962C8B-B14F-4D97-AF65-F5344CB8AC3E}">
        <p14:creationId xmlns:p14="http://schemas.microsoft.com/office/powerpoint/2010/main" val="620672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39</a:t>
            </a:fld>
            <a:endParaRPr lang="en-US"/>
          </a:p>
        </p:txBody>
      </p:sp>
    </p:spTree>
    <p:extLst>
      <p:ext uri="{BB962C8B-B14F-4D97-AF65-F5344CB8AC3E}">
        <p14:creationId xmlns:p14="http://schemas.microsoft.com/office/powerpoint/2010/main" val="126630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webinar is being recorded. We will post an archive of each webinar, each month, on our Web site at </a:t>
            </a:r>
            <a:r>
              <a:rPr lang="en-US" dirty="0">
                <a:hlinkClick r:id="rId3"/>
              </a:rPr>
              <a:t>www.researchondisability.org/nTIDE</a:t>
            </a:r>
            <a:r>
              <a:rPr lang="en-US" dirty="0"/>
              <a:t>. This site will also provide copies of the presentations, the panelist bios, full transcripts and other valuable resources. </a:t>
            </a:r>
          </a:p>
          <a:p>
            <a:pPr eaLnBrk="1" hangingPunct="1"/>
            <a:r>
              <a:rPr lang="en-US" dirty="0"/>
              <a:t>As an attendee of this webinar, you are a viewer and no sound is enabled. To ask questions of the panelists, simply click on the Q &amp; A box on your webinar screen and type your questions into the box. Panelists will review these questions during the assigned question and answer periods. </a:t>
            </a:r>
            <a:br>
              <a:rPr lang="en-US" dirty="0"/>
            </a:br>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4</a:t>
            </a:fld>
            <a:endParaRPr lang="en-US"/>
          </a:p>
        </p:txBody>
      </p:sp>
    </p:spTree>
    <p:extLst>
      <p:ext uri="{BB962C8B-B14F-4D97-AF65-F5344CB8AC3E}">
        <p14:creationId xmlns:p14="http://schemas.microsoft.com/office/powerpoint/2010/main" val="131388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5</a:t>
            </a:fld>
            <a:endParaRPr lang="en-US"/>
          </a:p>
        </p:txBody>
      </p:sp>
    </p:spTree>
    <p:extLst>
      <p:ext uri="{BB962C8B-B14F-4D97-AF65-F5344CB8AC3E}">
        <p14:creationId xmlns:p14="http://schemas.microsoft.com/office/powerpoint/2010/main" val="24194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6</a:t>
            </a:fld>
            <a:endParaRPr lang="en-US"/>
          </a:p>
        </p:txBody>
      </p:sp>
    </p:spTree>
    <p:extLst>
      <p:ext uri="{BB962C8B-B14F-4D97-AF65-F5344CB8AC3E}">
        <p14:creationId xmlns:p14="http://schemas.microsoft.com/office/powerpoint/2010/main" val="170476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7</a:t>
            </a:fld>
            <a:endParaRPr lang="en-US"/>
          </a:p>
        </p:txBody>
      </p:sp>
    </p:spTree>
    <p:extLst>
      <p:ext uri="{BB962C8B-B14F-4D97-AF65-F5344CB8AC3E}">
        <p14:creationId xmlns:p14="http://schemas.microsoft.com/office/powerpoint/2010/main" val="315407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8</a:t>
            </a:fld>
            <a:endParaRPr lang="en-US"/>
          </a:p>
        </p:txBody>
      </p:sp>
    </p:spTree>
    <p:extLst>
      <p:ext uri="{BB962C8B-B14F-4D97-AF65-F5344CB8AC3E}">
        <p14:creationId xmlns:p14="http://schemas.microsoft.com/office/powerpoint/2010/main" val="72049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9</a:t>
            </a:fld>
            <a:endParaRPr lang="en-US"/>
          </a:p>
        </p:txBody>
      </p:sp>
    </p:spTree>
    <p:extLst>
      <p:ext uri="{BB962C8B-B14F-4D97-AF65-F5344CB8AC3E}">
        <p14:creationId xmlns:p14="http://schemas.microsoft.com/office/powerpoint/2010/main" val="65915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40B660-498D-42BD-91AE-00904B7AFE41}" type="slidenum">
              <a:rPr lang="en-US"/>
              <a:pPr>
                <a:defRPr/>
              </a:pPr>
              <a:t>‹#›</a:t>
            </a:fld>
            <a:endParaRPr lang="en-US"/>
          </a:p>
        </p:txBody>
      </p:sp>
    </p:spTree>
    <p:extLst>
      <p:ext uri="{BB962C8B-B14F-4D97-AF65-F5344CB8AC3E}">
        <p14:creationId xmlns:p14="http://schemas.microsoft.com/office/powerpoint/2010/main" val="300955929"/>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444706925"/>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2402213493"/>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3C44-2044-495F-B004-95852D9FEB9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619FF-4A2B-4D17-97B4-46F5BB3F4E9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5CB36D16-31AB-4413-9995-433E768A6DFF}"/>
              </a:ext>
            </a:extLst>
          </p:cNvPr>
          <p:cNvSpPr>
            <a:spLocks noGrp="1"/>
          </p:cNvSpPr>
          <p:nvPr>
            <p:ph type="sldNum" sz="quarter" idx="10"/>
          </p:nvPr>
        </p:nvSpPr>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14989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55579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670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2677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04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867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2826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35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2289937265"/>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971486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821913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741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4469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0358-5BC6-4B83-BC52-36C8AF24FC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C164A05-84B1-4DE2-8A85-5A21EFD7D6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6">
            <a:extLst>
              <a:ext uri="{FF2B5EF4-FFF2-40B4-BE49-F238E27FC236}">
                <a16:creationId xmlns:a16="http://schemas.microsoft.com/office/drawing/2014/main" id="{63812E8A-B720-45C0-B8ED-3AD9B495D703}"/>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990085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93C9-F2D5-42B1-84F8-914F22E7E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16DA4-3230-462D-8D94-D82DF9471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A22EE-6227-4C4D-9886-7389A0508EEA}"/>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388917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4CBE-CB1B-456D-9E55-8CC4533F0A8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B42C416-E313-479D-A205-0603051040F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50CAD9C3-EDA0-4931-99B3-34724CA23D1C}"/>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844662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E930-0768-4F6F-8C2F-9E389F0DC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240943-CCB0-4BD0-847F-8BB5C10B4DB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3885F6-4DAC-4CE4-A566-BDAB27E77F4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a:extLst>
              <a:ext uri="{FF2B5EF4-FFF2-40B4-BE49-F238E27FC236}">
                <a16:creationId xmlns:a16="http://schemas.microsoft.com/office/drawing/2014/main" id="{D379E987-37F6-4678-A558-AC700F538DD8}"/>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233554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E5CF-00A2-466E-9CA8-7553B0DDDB3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6C45B-7537-4305-979D-2B0BD33E28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B247B72-E2B4-4A8D-BEDE-0BF39A172EA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51E56F-F05E-48F7-B8E5-22DAF325E38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E6826-0AD8-4048-9EF4-E0ADA80305F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a:extLst>
              <a:ext uri="{FF2B5EF4-FFF2-40B4-BE49-F238E27FC236}">
                <a16:creationId xmlns:a16="http://schemas.microsoft.com/office/drawing/2014/main" id="{CA49EB93-BF1C-4FC0-8829-1F66EA802966}"/>
              </a:ext>
            </a:extLst>
          </p:cNvPr>
          <p:cNvSpPr>
            <a:spLocks noGrp="1" noChangeArrowheads="1"/>
          </p:cNvSpPr>
          <p:nvPr>
            <p:ph type="sldNum" sz="quarter" idx="10"/>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268168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6F6F-EBF6-4C6C-9408-83519674884B}"/>
              </a:ext>
            </a:extLst>
          </p:cNvPr>
          <p:cNvSpPr>
            <a:spLocks noGrp="1"/>
          </p:cNvSpPr>
          <p:nvPr>
            <p:ph type="title"/>
          </p:nvPr>
        </p:nvSpPr>
        <p:spPr/>
        <p:txBody>
          <a:bodyPr/>
          <a:lstStyle/>
          <a:p>
            <a:r>
              <a:rPr lang="en-US"/>
              <a:t>Click to edit Master title style</a:t>
            </a:r>
          </a:p>
        </p:txBody>
      </p:sp>
      <p:sp>
        <p:nvSpPr>
          <p:cNvPr id="6" name="Rectangle 6">
            <a:extLst>
              <a:ext uri="{FF2B5EF4-FFF2-40B4-BE49-F238E27FC236}">
                <a16:creationId xmlns:a16="http://schemas.microsoft.com/office/drawing/2014/main" id="{42975038-0136-4E56-83D8-7F44AB47F286}"/>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44309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2484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3998138933"/>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03121B-BF9C-4189-B853-1F692B09B20F}"/>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429993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3A09-4FC2-4658-A5B0-EAFD99971DA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27FC91-8865-48A1-AC1B-21DD40F9A51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BEC978-AD9C-436A-A647-DFFC804E4C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6">
            <a:extLst>
              <a:ext uri="{FF2B5EF4-FFF2-40B4-BE49-F238E27FC236}">
                <a16:creationId xmlns:a16="http://schemas.microsoft.com/office/drawing/2014/main" id="{646C4438-5BA3-47B2-A3BB-E0FB521DA245}"/>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391783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C35D-50B3-40ED-A4BC-32FD56ECEC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849CAED-0B74-4EE2-993D-2D8FA6128B7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91A3DF-2013-4587-AF6E-B122F2316F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6">
            <a:extLst>
              <a:ext uri="{FF2B5EF4-FFF2-40B4-BE49-F238E27FC236}">
                <a16:creationId xmlns:a16="http://schemas.microsoft.com/office/drawing/2014/main" id="{CDACC954-FC92-4D01-A980-F55F1842EC96}"/>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375688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1012-ED94-48E5-B3AB-30BF6271D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DA651-9CAB-4481-927C-DC5F24C5FE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94A6015-DE70-4725-81EE-866BBD1AC649}"/>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502210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63D7F-AF45-4D01-9E21-845E7D3738B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DF104D-8DE8-4A05-9A68-F0A3E5D5AB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9D5010F-4F3D-4062-A147-DA1D089C95EC}"/>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51867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191213" y="262785"/>
            <a:ext cx="8761576"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92218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192024" y="265177"/>
            <a:ext cx="8762287"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dirty="0"/>
          </a:p>
        </p:txBody>
      </p:sp>
      <p:cxnSp>
        <p:nvCxnSpPr>
          <p:cNvPr id="12" name="Straight Connector 11"/>
          <p:cNvCxnSpPr/>
          <p:nvPr userDrawn="1"/>
        </p:nvCxnSpPr>
        <p:spPr>
          <a:xfrm>
            <a:off x="453326" y="1196392"/>
            <a:ext cx="8237349"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390906" y="448056"/>
            <a:ext cx="5157839" cy="640080"/>
          </a:xfrm>
        </p:spPr>
        <p:txBody>
          <a:bodyPr anchor="b" anchorCtr="0">
            <a:normAutofit/>
          </a:bodyPr>
          <a:lstStyle>
            <a:lvl1pPr>
              <a:defRPr sz="21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404622" y="1435608"/>
            <a:ext cx="3312414" cy="3977640"/>
          </a:xfrm>
        </p:spPr>
        <p:txBody>
          <a:bodyPr vert="horz" lIns="91440" tIns="45720" rIns="91440" bIns="45720" rtlCol="0">
            <a:normAutofit/>
          </a:bodyPr>
          <a:lstStyle>
            <a:lvl1pPr>
              <a:defRPr lang="en-US" sz="900" smtClean="0">
                <a:solidFill>
                  <a:schemeClr val="tx1">
                    <a:lumMod val="75000"/>
                    <a:lumOff val="25000"/>
                  </a:schemeClr>
                </a:solidFill>
              </a:defRPr>
            </a:lvl1pPr>
            <a:lvl2pPr>
              <a:defRPr lang="en-US" sz="900" smtClean="0">
                <a:solidFill>
                  <a:schemeClr val="tx1">
                    <a:lumMod val="75000"/>
                    <a:lumOff val="25000"/>
                  </a:schemeClr>
                </a:solidFill>
              </a:defRPr>
            </a:lvl2pPr>
            <a:lvl3pPr>
              <a:defRPr lang="en-US" sz="900" smtClean="0">
                <a:solidFill>
                  <a:schemeClr val="tx1">
                    <a:lumMod val="75000"/>
                    <a:lumOff val="25000"/>
                  </a:schemeClr>
                </a:solidFill>
              </a:defRPr>
            </a:lvl3pPr>
            <a:lvl4pPr>
              <a:defRPr lang="en-US" sz="900" smtClean="0">
                <a:solidFill>
                  <a:schemeClr val="tx1">
                    <a:lumMod val="75000"/>
                    <a:lumOff val="25000"/>
                  </a:schemeClr>
                </a:solidFill>
              </a:defRPr>
            </a:lvl4pPr>
            <a:lvl5pPr>
              <a:defRPr lang="en-US" sz="900">
                <a:solidFill>
                  <a:schemeClr val="tx1">
                    <a:lumMod val="75000"/>
                    <a:lumOff val="25000"/>
                  </a:schemeClr>
                </a:solidFill>
              </a:defRPr>
            </a:lvl5pPr>
          </a:lstStyle>
          <a:p>
            <a:pPr marL="0" lvl="0" indent="0">
              <a:lnSpc>
                <a:spcPct val="150000"/>
              </a:lnSpc>
              <a:spcBef>
                <a:spcPts val="750"/>
              </a:spcBef>
              <a:spcAft>
                <a:spcPts val="900"/>
              </a:spcAft>
              <a:buNone/>
            </a:pPr>
            <a:r>
              <a:rPr lang="en-US"/>
              <a:t>Click to edit Master text styles</a:t>
            </a:r>
          </a:p>
          <a:p>
            <a:pPr marL="0" lvl="1" indent="0">
              <a:lnSpc>
                <a:spcPct val="150000"/>
              </a:lnSpc>
              <a:spcBef>
                <a:spcPts val="750"/>
              </a:spcBef>
              <a:spcAft>
                <a:spcPts val="900"/>
              </a:spcAft>
              <a:buNone/>
            </a:pPr>
            <a:r>
              <a:rPr lang="en-US"/>
              <a:t>Second level</a:t>
            </a:r>
          </a:p>
          <a:p>
            <a:pPr marL="0" lvl="2" indent="0">
              <a:lnSpc>
                <a:spcPct val="150000"/>
              </a:lnSpc>
              <a:spcBef>
                <a:spcPts val="750"/>
              </a:spcBef>
              <a:spcAft>
                <a:spcPts val="900"/>
              </a:spcAft>
              <a:buNone/>
            </a:pPr>
            <a:r>
              <a:rPr lang="en-US"/>
              <a:t>Third level</a:t>
            </a:r>
          </a:p>
          <a:p>
            <a:pPr marL="0" lvl="3" indent="0">
              <a:lnSpc>
                <a:spcPct val="150000"/>
              </a:lnSpc>
              <a:spcBef>
                <a:spcPts val="750"/>
              </a:spcBef>
              <a:spcAft>
                <a:spcPts val="900"/>
              </a:spcAft>
              <a:buNone/>
            </a:pPr>
            <a:r>
              <a:rPr lang="en-US"/>
              <a:t>Fourth level</a:t>
            </a:r>
          </a:p>
          <a:p>
            <a:pPr marL="0" lvl="4" indent="0">
              <a:lnSpc>
                <a:spcPct val="150000"/>
              </a:lnSpc>
              <a:spcBef>
                <a:spcPts val="750"/>
              </a:spcBef>
              <a:spcAft>
                <a:spcPts val="900"/>
              </a:spcAft>
              <a:buNone/>
            </a:pPr>
            <a:r>
              <a:rPr lang="en-US"/>
              <a:t>Fifth level</a:t>
            </a:r>
            <a:endParaRPr lang="en-US" dirty="0"/>
          </a:p>
        </p:txBody>
      </p:sp>
      <p:sp>
        <p:nvSpPr>
          <p:cNvPr id="6" name="Date Placeholder 3"/>
          <p:cNvSpPr>
            <a:spLocks noGrp="1"/>
          </p:cNvSpPr>
          <p:nvPr>
            <p:ph type="dt" sz="half" idx="2"/>
          </p:nvPr>
        </p:nvSpPr>
        <p:spPr>
          <a:xfrm>
            <a:off x="404622" y="6203953"/>
            <a:ext cx="245745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fld id="{8BEEBAAA-29B5-4AF5-BC5F-7E580C29002D}" type="datetimeFigureOut">
              <a:rPr lang="en-US" smtClean="0"/>
              <a:pPr/>
              <a:t>1/24/21</a:t>
            </a:fld>
            <a:endParaRPr lang="en-US" dirty="0"/>
          </a:p>
        </p:txBody>
      </p:sp>
      <p:sp>
        <p:nvSpPr>
          <p:cNvPr id="7" name="Footer Placeholder 4"/>
          <p:cNvSpPr>
            <a:spLocks noGrp="1"/>
          </p:cNvSpPr>
          <p:nvPr>
            <p:ph type="ftr" sz="quarter" idx="3"/>
          </p:nvPr>
        </p:nvSpPr>
        <p:spPr>
          <a:xfrm>
            <a:off x="3486150" y="6203953"/>
            <a:ext cx="21717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6278945" y="6203953"/>
            <a:ext cx="245745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293222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91214" y="262785"/>
            <a:ext cx="8762287"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bwMode="blackWhite">
          <a:xfrm>
            <a:off x="191213" y="262785"/>
            <a:ext cx="8761576"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390906" y="1536192"/>
            <a:ext cx="5157216" cy="640080"/>
          </a:xfrm>
        </p:spPr>
        <p:txBody>
          <a:bodyPr>
            <a:normAutofit/>
          </a:bodyPr>
          <a:lstStyle>
            <a:lvl1pPr>
              <a:defRPr sz="27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404622" y="2560320"/>
            <a:ext cx="7084314" cy="3977640"/>
          </a:xfrm>
        </p:spPr>
        <p:txBody>
          <a:bodyPr vert="horz" lIns="91440" tIns="45720" rIns="91440" bIns="45720" rtlCol="0">
            <a:normAutofit/>
          </a:bodyPr>
          <a:lstStyle>
            <a:lvl1pPr>
              <a:defRPr lang="en-US" sz="1800" smtClean="0">
                <a:solidFill>
                  <a:schemeClr val="tx1">
                    <a:lumMod val="75000"/>
                    <a:lumOff val="25000"/>
                  </a:schemeClr>
                </a:solidFill>
                <a:latin typeface="+mj-lt"/>
              </a:defRPr>
            </a:lvl1pPr>
            <a:lvl2pPr>
              <a:defRPr lang="en-US" sz="900" dirty="0" smtClean="0">
                <a:solidFill>
                  <a:schemeClr val="tx1">
                    <a:lumMod val="75000"/>
                    <a:lumOff val="25000"/>
                  </a:schemeClr>
                </a:solidFill>
              </a:defRPr>
            </a:lvl2pPr>
            <a:lvl3pPr>
              <a:defRPr lang="en-US" sz="900" dirty="0" smtClean="0">
                <a:solidFill>
                  <a:schemeClr val="tx1">
                    <a:lumMod val="75000"/>
                    <a:lumOff val="25000"/>
                  </a:schemeClr>
                </a:solidFill>
              </a:defRPr>
            </a:lvl3pPr>
            <a:lvl4pPr>
              <a:defRPr lang="en-US" sz="900" dirty="0" smtClean="0">
                <a:solidFill>
                  <a:schemeClr val="tx1">
                    <a:lumMod val="75000"/>
                    <a:lumOff val="25000"/>
                  </a:schemeClr>
                </a:solidFill>
              </a:defRPr>
            </a:lvl4pPr>
            <a:lvl5pPr>
              <a:defRPr lang="en-US" sz="900" dirty="0">
                <a:solidFill>
                  <a:schemeClr val="tx1">
                    <a:lumMod val="75000"/>
                    <a:lumOff val="25000"/>
                  </a:schemeClr>
                </a:solidFill>
              </a:defRPr>
            </a:lvl5pPr>
          </a:lstStyle>
          <a:p>
            <a:pPr marL="0" lvl="0" indent="0">
              <a:lnSpc>
                <a:spcPct val="150000"/>
              </a:lnSpc>
              <a:spcBef>
                <a:spcPts val="750"/>
              </a:spcBef>
              <a:spcAft>
                <a:spcPts val="900"/>
              </a:spcAft>
              <a:buNone/>
            </a:pPr>
            <a:r>
              <a:rPr lang="en-US"/>
              <a:t>Click to edit Master text styles</a:t>
            </a:r>
          </a:p>
          <a:p>
            <a:pPr marL="0" lvl="1" indent="0">
              <a:lnSpc>
                <a:spcPct val="150000"/>
              </a:lnSpc>
              <a:spcBef>
                <a:spcPts val="750"/>
              </a:spcBef>
              <a:spcAft>
                <a:spcPts val="900"/>
              </a:spcAft>
              <a:buNone/>
            </a:pPr>
            <a:r>
              <a:rPr lang="en-US"/>
              <a:t>Second level</a:t>
            </a:r>
          </a:p>
          <a:p>
            <a:pPr marL="0" lvl="2" indent="0">
              <a:lnSpc>
                <a:spcPct val="150000"/>
              </a:lnSpc>
              <a:spcBef>
                <a:spcPts val="750"/>
              </a:spcBef>
              <a:spcAft>
                <a:spcPts val="900"/>
              </a:spcAft>
              <a:buNone/>
            </a:pPr>
            <a:r>
              <a:rPr lang="en-US"/>
              <a:t>Third level</a:t>
            </a:r>
          </a:p>
          <a:p>
            <a:pPr marL="0" lvl="3" indent="0">
              <a:lnSpc>
                <a:spcPct val="150000"/>
              </a:lnSpc>
              <a:spcBef>
                <a:spcPts val="750"/>
              </a:spcBef>
              <a:spcAft>
                <a:spcPts val="900"/>
              </a:spcAft>
              <a:buNone/>
            </a:pPr>
            <a:r>
              <a:rPr lang="en-US"/>
              <a:t>Fourth level</a:t>
            </a:r>
          </a:p>
          <a:p>
            <a:pPr marL="0" lvl="4" indent="0">
              <a:lnSpc>
                <a:spcPct val="150000"/>
              </a:lnSpc>
              <a:spcBef>
                <a:spcPts val="750"/>
              </a:spcBef>
              <a:spcAft>
                <a:spcPts val="900"/>
              </a:spcAft>
              <a:buNone/>
            </a:pPr>
            <a:r>
              <a:rPr lang="en-US"/>
              <a:t>Fifth level</a:t>
            </a:r>
            <a:endParaRPr lang="en-US" dirty="0"/>
          </a:p>
        </p:txBody>
      </p:sp>
    </p:spTree>
    <p:extLst>
      <p:ext uri="{BB962C8B-B14F-4D97-AF65-F5344CB8AC3E}">
        <p14:creationId xmlns:p14="http://schemas.microsoft.com/office/powerpoint/2010/main" val="65914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3246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3032749070"/>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10"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381751830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737910124"/>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270222549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156336391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2693328928"/>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05000"/>
            <a:ext cx="8077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
        <p:nvSpPr>
          <p:cNvPr id="1030" name="Text Box 15"/>
          <p:cNvSpPr txBox="1">
            <a:spLocks noChangeArrowheads="1"/>
          </p:cNvSpPr>
          <p:nvPr/>
        </p:nvSpPr>
        <p:spPr bwMode="auto">
          <a:xfrm>
            <a:off x="5029200" y="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400">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292337941"/>
      </p:ext>
    </p:extLst>
  </p:cSld>
  <p:clrMap bg1="lt1" tx1="dk1" bg2="lt2" tx2="dk2" accent1="accent1" accent2="accent2" accent3="accent3" accent4="accent4" accent5="accent5" accent6="accent6" hlink="hlink" folHlink="folHlink"/>
  <p:sldLayoutIdLst>
    <p:sldLayoutId id="214748379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51B3672-0555-418D-BBDF-4FD46FA00DC7}"/>
              </a:ext>
            </a:extLst>
          </p:cNvPr>
          <p:cNvSpPr txBox="1">
            <a:spLocks noChangeArrowheads="1"/>
          </p:cNvSpPr>
          <p:nvPr userDrawn="1"/>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43CCB1A-5FAC-44C2-A958-39EC00897567}" type="slidenum">
              <a:rPr lang="en-US" smtClean="0"/>
              <a:pPr>
                <a:defRPr/>
              </a:pPr>
              <a:t>‹#›</a:t>
            </a:fld>
            <a:endParaRPr lang="en-US" dirty="0"/>
          </a:p>
        </p:txBody>
      </p:sp>
    </p:spTree>
    <p:extLst>
      <p:ext uri="{BB962C8B-B14F-4D97-AF65-F5344CB8AC3E}">
        <p14:creationId xmlns:p14="http://schemas.microsoft.com/office/powerpoint/2010/main" val="384637861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78CDE-E249-4FEC-81B2-8F8B43BC57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EB4F57-C26B-4FEE-A4E2-654FB489D8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8DF0197-24C1-485E-8C52-9C073AC7F342}"/>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dirty="0"/>
          </a:p>
        </p:txBody>
      </p:sp>
    </p:spTree>
    <p:extLst>
      <p:ext uri="{BB962C8B-B14F-4D97-AF65-F5344CB8AC3E}">
        <p14:creationId xmlns:p14="http://schemas.microsoft.com/office/powerpoint/2010/main" val="7293199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92024" y="265177"/>
            <a:ext cx="8762287"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dirty="0"/>
          </a:p>
        </p:txBody>
      </p:sp>
      <p:sp>
        <p:nvSpPr>
          <p:cNvPr id="2" name="Title Placeholder 1"/>
          <p:cNvSpPr>
            <a:spLocks noGrp="1"/>
          </p:cNvSpPr>
          <p:nvPr>
            <p:ph type="title"/>
          </p:nvPr>
        </p:nvSpPr>
        <p:spPr>
          <a:xfrm>
            <a:off x="390906" y="448056"/>
            <a:ext cx="5157216"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04622" y="1435608"/>
            <a:ext cx="3312414"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4622" y="6203953"/>
            <a:ext cx="245745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fld id="{8BEEBAAA-29B5-4AF5-BC5F-7E580C29002D}" type="datetimeFigureOut">
              <a:rPr lang="en-US" smtClean="0"/>
              <a:pPr/>
              <a:t>1/24/21</a:t>
            </a:fld>
            <a:endParaRPr lang="en-US" dirty="0"/>
          </a:p>
        </p:txBody>
      </p:sp>
      <p:sp>
        <p:nvSpPr>
          <p:cNvPr id="5" name="Footer Placeholder 4"/>
          <p:cNvSpPr>
            <a:spLocks noGrp="1"/>
          </p:cNvSpPr>
          <p:nvPr>
            <p:ph type="ftr" sz="quarter" idx="3"/>
          </p:nvPr>
        </p:nvSpPr>
        <p:spPr>
          <a:xfrm>
            <a:off x="3486150" y="6203953"/>
            <a:ext cx="21717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281928" y="6203953"/>
            <a:ext cx="245745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453326" y="1196392"/>
            <a:ext cx="8237349"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69220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Lst>
  <p:txStyles>
    <p:titleStyle>
      <a:lvl1pPr algn="l" defTabSz="685800" rtl="0" eaLnBrk="1" latinLnBrk="0" hangingPunct="1">
        <a:spcBef>
          <a:spcPct val="0"/>
        </a:spcBef>
        <a:buNone/>
        <a:defRPr sz="2100" kern="1200">
          <a:solidFill>
            <a:schemeClr val="tx1"/>
          </a:solidFill>
          <a:latin typeface="+mj-lt"/>
          <a:ea typeface="+mj-ea"/>
          <a:cs typeface="+mj-cs"/>
        </a:defRPr>
      </a:lvl1pPr>
    </p:titleStyle>
    <p:bodyStyle>
      <a:lvl1pPr marL="0" indent="0" algn="l" defTabSz="685800" rtl="0" eaLnBrk="1" latinLnBrk="0" hangingPunct="1">
        <a:lnSpc>
          <a:spcPct val="150000"/>
        </a:lnSpc>
        <a:spcBef>
          <a:spcPts val="750"/>
        </a:spcBef>
        <a:spcAft>
          <a:spcPts val="900"/>
        </a:spcAft>
        <a:buFontTx/>
        <a:buNone/>
        <a:defRPr lang="en-US" sz="900" kern="1200" dirty="0">
          <a:solidFill>
            <a:schemeClr val="tx1"/>
          </a:solidFill>
          <a:latin typeface="+mn-lt"/>
          <a:ea typeface="+mn-ea"/>
          <a:cs typeface="+mn-cs"/>
        </a:defRPr>
      </a:lvl1pPr>
      <a:lvl2pPr marL="1714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a:solidFill>
            <a:schemeClr val="tx1"/>
          </a:solidFill>
          <a:latin typeface="+mn-lt"/>
          <a:ea typeface="+mn-ea"/>
          <a:cs typeface="+mn-cs"/>
        </a:defRPr>
      </a:lvl2pPr>
      <a:lvl3pPr marL="5143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a:solidFill>
            <a:schemeClr val="tx1"/>
          </a:solidFill>
          <a:latin typeface="+mn-lt"/>
          <a:ea typeface="+mn-ea"/>
          <a:cs typeface="+mn-cs"/>
        </a:defRPr>
      </a:lvl3pPr>
      <a:lvl4pPr marL="8572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smtClean="0">
          <a:solidFill>
            <a:schemeClr val="tx1"/>
          </a:solidFill>
          <a:latin typeface="+mn-lt"/>
          <a:ea typeface="+mn-ea"/>
          <a:cs typeface="+mn-cs"/>
        </a:defRPr>
      </a:lvl4pPr>
      <a:lvl5pPr marL="12001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smtClean="0">
          <a:solidFill>
            <a:schemeClr val="tx1"/>
          </a:solidFill>
          <a:latin typeface="+mn-lt"/>
          <a:ea typeface="+mn-ea"/>
          <a:cs typeface="+mn-cs"/>
        </a:defRPr>
      </a:lvl5pPr>
      <a:lvl6pPr marL="15430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smtClean="0">
          <a:solidFill>
            <a:schemeClr val="tx1"/>
          </a:solidFill>
          <a:latin typeface="+mn-lt"/>
          <a:ea typeface="+mn-ea"/>
          <a:cs typeface="+mn-cs"/>
        </a:defRPr>
      </a:lvl6pPr>
      <a:lvl7pPr marL="18859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smtClean="0">
          <a:solidFill>
            <a:schemeClr val="tx1"/>
          </a:solidFill>
          <a:latin typeface="+mn-lt"/>
          <a:ea typeface="+mn-ea"/>
          <a:cs typeface="+mn-cs"/>
        </a:defRPr>
      </a:lvl7pPr>
      <a:lvl8pPr marL="22288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smtClean="0">
          <a:solidFill>
            <a:schemeClr val="tx1"/>
          </a:solidFill>
          <a:latin typeface="+mn-lt"/>
          <a:ea typeface="+mn-ea"/>
          <a:cs typeface="+mn-cs"/>
        </a:defRPr>
      </a:lvl8pPr>
      <a:lvl9pPr marL="2571750" indent="-171450" algn="l" defTabSz="685800" rtl="0" eaLnBrk="1" latinLnBrk="0" hangingPunct="1">
        <a:lnSpc>
          <a:spcPct val="90000"/>
        </a:lnSpc>
        <a:spcBef>
          <a:spcPct val="30000"/>
        </a:spcBef>
        <a:buFont typeface="Arial" panose="020B0604020202020204" pitchFamily="34" charset="0"/>
        <a:buNone/>
        <a:defRPr sz="9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www2.ed.gov/policy/speced/guid/rsa/supporting/RSA-ReThink-VR-Performance-Plan.pdf?utm_content=&amp;utm_medium=email&amp;utm_name=&amp;utm_source=govdelivery&amp;utm_ter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askjan.org/topics/costs.cf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journals.sagepub.com/doi/10.1177/0145482X19887620?ai=3irql&amp;ui=27gaw&amp;af=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content.iospress.com/articles/journal-of-vocational-rehabilitation/jvr19104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s://www.accessliving.org/access-to-justice-a-cross-disability-perspective-on-reducing-jail-incarcer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s://www.workforcegps.org/resources/2019/10/30/13/49/Resources-to-Support-Entrepreneurshi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s://www.eventbrite.com/e/inclusive-supported-employment-international-learning-series-registration-7844236422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nih.webex.com/mw3300/mywebex/default.do?service=1&amp;siteurl=nih&amp;nomenu=true&amp;main_url=%2Fmc3300%2Fe.do%3Fsiteurl%3Dnih%26AT%3DMI%26EventID%3D896240177%26UID%3D-1%26Host%3DQUhTSwAAAAQ7beRhPky4NY_jrWEmYCdRgkt6tzJZWEwCRlRJfGDX7cFEjj5V627nZv2QAx13iTWRTYdpE4XcF52yT4QS3OcA0%26FrameSet%3D2%26MTID%3Dm2e63b86361269767f5798bce370afacb"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s://wid.org/2019/11/06/new-make-it-work-employment-empowerment-video-seri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hyperlink" Target="http://www.researchondisability.org/nTIDE" TargetMode="Externa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8" Type="http://schemas.openxmlformats.org/officeDocument/2006/relationships/hyperlink" Target="http://www.kesslerfoundation.org/" TargetMode="External"/><Relationship Id="rId3" Type="http://schemas.openxmlformats.org/officeDocument/2006/relationships/image" Target="../media/image6.png"/><Relationship Id="rId7" Type="http://schemas.openxmlformats.org/officeDocument/2006/relationships/hyperlink" Target="http://www.researchondisability.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researchondisability.org/ntide/ntide-survey" TargetMode="External"/><Relationship Id="rId11" Type="http://schemas.openxmlformats.org/officeDocument/2006/relationships/hyperlink" Target="http://www.unh.edu/" TargetMode="External"/><Relationship Id="rId5" Type="http://schemas.openxmlformats.org/officeDocument/2006/relationships/image" Target="../media/image15.png"/><Relationship Id="rId10" Type="http://schemas.openxmlformats.org/officeDocument/2006/relationships/hyperlink" Target="mailto:Disability.Statistics@unh.edu" TargetMode="External"/><Relationship Id="rId4" Type="http://schemas.openxmlformats.org/officeDocument/2006/relationships/image" Target="../media/image14.png"/><Relationship Id="rId9" Type="http://schemas.openxmlformats.org/officeDocument/2006/relationships/hyperlink" Target="http://www.aucd.or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kesslerfoundation.org/" TargetMode="External"/><Relationship Id="rId3" Type="http://schemas.openxmlformats.org/officeDocument/2006/relationships/slideLayout" Target="../slideLayouts/slideLayout2.xml"/><Relationship Id="rId7" Type="http://schemas.openxmlformats.org/officeDocument/2006/relationships/hyperlink" Target="http://www.researchondisability.org/" TargetMode="External"/><Relationship Id="rId12" Type="http://schemas.openxmlformats.org/officeDocument/2006/relationships/image" Target="../media/image5.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5.png"/><Relationship Id="rId11" Type="http://schemas.openxmlformats.org/officeDocument/2006/relationships/hyperlink" Target="http://www.unh.edu/" TargetMode="External"/><Relationship Id="rId5" Type="http://schemas.openxmlformats.org/officeDocument/2006/relationships/image" Target="../media/image6.png"/><Relationship Id="rId10" Type="http://schemas.openxmlformats.org/officeDocument/2006/relationships/hyperlink" Target="mailto:Disability.Statistics@unh.edu" TargetMode="External"/><Relationship Id="rId4" Type="http://schemas.openxmlformats.org/officeDocument/2006/relationships/notesSlide" Target="../notesSlides/notesSlide33.xml"/><Relationship Id="rId9" Type="http://schemas.openxmlformats.org/officeDocument/2006/relationships/hyperlink" Target="http://www.aucd.org/"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png"/><Relationship Id="rId5" Type="http://schemas.openxmlformats.org/officeDocument/2006/relationships/hyperlink" Target="mailto:disability.statistics@unh.edu"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F33BEA-E441-4D02-BBE9-B29CEAD35C84}"/>
              </a:ext>
            </a:extLst>
          </p:cNvPr>
          <p:cNvGrpSpPr/>
          <p:nvPr/>
        </p:nvGrpSpPr>
        <p:grpSpPr>
          <a:xfrm>
            <a:off x="0" y="0"/>
            <a:ext cx="9164053" cy="6858000"/>
            <a:chOff x="0" y="0"/>
            <a:chExt cx="9164053"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4053" cy="6858000"/>
            </a:xfrm>
            <a:prstGeom prst="rect">
              <a:avLst/>
            </a:prstGeom>
          </p:spPr>
        </p:pic>
        <p:pic>
          <p:nvPicPr>
            <p:cNvPr id="7" name="Picture 6" descr="Image result for unh iod">
              <a:extLst>
                <a:ext uri="{FF2B5EF4-FFF2-40B4-BE49-F238E27FC236}">
                  <a16:creationId xmlns:a16="http://schemas.microsoft.com/office/drawing/2014/main" id="{1E2C603E-8861-49A3-A689-ECF0D8966565}"/>
                </a:ext>
              </a:extLst>
            </p:cNvPr>
            <p:cNvPicPr/>
            <p:nvPr/>
          </p:nvPicPr>
          <p:blipFill rotWithShape="1">
            <a:blip r:embed="rId4">
              <a:extLst>
                <a:ext uri="{28A0092B-C50C-407E-A947-70E740481C1C}">
                  <a14:useLocalDpi xmlns:a14="http://schemas.microsoft.com/office/drawing/2010/main" val="0"/>
                </a:ext>
              </a:extLst>
            </a:blip>
            <a:srcRect l="29562" t="35836" r="21898" b="24940"/>
            <a:stretch/>
          </p:blipFill>
          <p:spPr bwMode="auto">
            <a:xfrm>
              <a:off x="10160" y="0"/>
              <a:ext cx="2047240" cy="2514600"/>
            </a:xfrm>
            <a:prstGeom prst="rect">
              <a:avLst/>
            </a:prstGeom>
            <a:noFill/>
            <a:ln>
              <a:noFill/>
            </a:ln>
            <a:extLst>
              <a:ext uri="{53640926-AAD7-44D8-BBD7-CCE9431645EC}">
                <a14:shadowObscured xmlns:a14="http://schemas.microsoft.com/office/drawing/2010/main"/>
              </a:ext>
            </a:extLst>
          </p:spPr>
        </p:pic>
      </p:grpSp>
      <p:sp>
        <p:nvSpPr>
          <p:cNvPr id="2053" name="Title 1"/>
          <p:cNvSpPr txBox="1">
            <a:spLocks/>
          </p:cNvSpPr>
          <p:nvPr/>
        </p:nvSpPr>
        <p:spPr bwMode="auto">
          <a:xfrm>
            <a:off x="152400" y="2819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2200" dirty="0">
              <a:solidFill>
                <a:schemeClr val="tx2"/>
              </a:solidFill>
            </a:endParaRPr>
          </a:p>
          <a:p>
            <a:pPr algn="ctr"/>
            <a:endParaRPr lang="en-US" sz="4400" dirty="0">
              <a:solidFill>
                <a:schemeClr val="tx2"/>
              </a:solidFill>
            </a:endParaRPr>
          </a:p>
        </p:txBody>
      </p:sp>
      <p:sp>
        <p:nvSpPr>
          <p:cNvPr id="2054" name="Subtitle 2"/>
          <p:cNvSpPr txBox="1">
            <a:spLocks/>
          </p:cNvSpPr>
          <p:nvPr/>
        </p:nvSpPr>
        <p:spPr bwMode="auto">
          <a:xfrm>
            <a:off x="5867400" y="5042552"/>
            <a:ext cx="31242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800" dirty="0">
                <a:solidFill>
                  <a:schemeClr val="bg1"/>
                </a:solidFill>
              </a:rPr>
              <a:t>FRIDAY</a:t>
            </a:r>
          </a:p>
          <a:p>
            <a:pPr algn="ctr">
              <a:spcBef>
                <a:spcPct val="20000"/>
              </a:spcBef>
            </a:pPr>
            <a:r>
              <a:rPr lang="en-US" sz="2400" dirty="0">
                <a:solidFill>
                  <a:schemeClr val="bg1"/>
                </a:solidFill>
              </a:rPr>
              <a:t>December 6, 2019</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3" y="2590800"/>
            <a:ext cx="9144000" cy="2286000"/>
          </a:xfrm>
          <a:prstGeom prst="rect">
            <a:avLst/>
          </a:prstGeom>
        </p:spPr>
      </p:pic>
    </p:spTree>
    <p:extLst>
      <p:ext uri="{BB962C8B-B14F-4D97-AF65-F5344CB8AC3E}">
        <p14:creationId xmlns:p14="http://schemas.microsoft.com/office/powerpoint/2010/main" val="2552488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2897188"/>
          </a:xfrm>
        </p:spPr>
        <p:txBody>
          <a:bodyPr/>
          <a:lstStyle/>
          <a:p>
            <a:pPr>
              <a:spcBef>
                <a:spcPts val="1200"/>
              </a:spcBef>
            </a:pPr>
            <a:r>
              <a:rPr lang="en-US" dirty="0">
                <a:latin typeface="Calibri" panose="020F0502020204030204" pitchFamily="34" charset="0"/>
              </a:rPr>
              <a:t>U.S. BLS, Current Population Survey (CPS).</a:t>
            </a:r>
          </a:p>
          <a:p>
            <a:pPr lvl="1">
              <a:spcBef>
                <a:spcPts val="1200"/>
              </a:spcBef>
            </a:pPr>
            <a:r>
              <a:rPr lang="en-US" sz="2400" dirty="0">
                <a:latin typeface="Calibri" panose="020F0502020204030204" pitchFamily="34" charset="0"/>
              </a:rPr>
              <a:t>Source of the “official” unemployment rate.</a:t>
            </a:r>
          </a:p>
          <a:p>
            <a:pPr>
              <a:spcBef>
                <a:spcPts val="1800"/>
              </a:spcBef>
            </a:pPr>
            <a:r>
              <a:rPr lang="en-US" dirty="0">
                <a:latin typeface="Calibri" panose="020F0502020204030204" pitchFamily="34" charset="0"/>
              </a:rPr>
              <a:t>Civilians, ages 16-64, not living in institutions.</a:t>
            </a:r>
          </a:p>
          <a:p>
            <a:pPr>
              <a:spcBef>
                <a:spcPts val="1800"/>
              </a:spcBef>
            </a:pPr>
            <a:r>
              <a:rPr lang="en-US" dirty="0">
                <a:latin typeface="Calibri" panose="020F0502020204030204" pitchFamily="34" charset="0"/>
              </a:rPr>
              <a:t>Available September 2008 onward.</a:t>
            </a:r>
          </a:p>
          <a:p>
            <a:pPr>
              <a:spcBef>
                <a:spcPts val="1800"/>
              </a:spcBef>
            </a:pPr>
            <a:r>
              <a:rPr lang="en-US" dirty="0">
                <a:latin typeface="Calibri" panose="020F0502020204030204" pitchFamily="34" charset="0"/>
              </a:rPr>
              <a:t>Not yet seasonally adjusted.</a:t>
            </a:r>
          </a:p>
          <a:p>
            <a:pPr lvl="1">
              <a:spcBef>
                <a:spcPts val="1200"/>
              </a:spcBef>
            </a:pPr>
            <a:r>
              <a:rPr lang="en-US" sz="2400" dirty="0">
                <a:latin typeface="Calibri" panose="020F0502020204030204" pitchFamily="34" charset="0"/>
              </a:rPr>
              <a:t>which is why we compare to the same month last year.</a:t>
            </a:r>
          </a:p>
          <a:p>
            <a:pPr>
              <a:spcBef>
                <a:spcPts val="1800"/>
              </a:spcBef>
            </a:pPr>
            <a:endParaRPr lang="en-US" dirty="0">
              <a:latin typeface="Calibri" panose="020F0502020204030204" pitchFamily="34" charset="0"/>
            </a:endParaRPr>
          </a:p>
          <a:p>
            <a:pPr>
              <a:spcBef>
                <a:spcPts val="1800"/>
              </a:spcBef>
            </a:pPr>
            <a:endParaRPr lang="en-US" dirty="0">
              <a:latin typeface="Calibri" panose="020F0502020204030204" pitchFamily="34" charset="0"/>
            </a:endParaRPr>
          </a:p>
          <a:p>
            <a:pPr>
              <a:spcBef>
                <a:spcPts val="1800"/>
              </a:spcBef>
            </a:pPr>
            <a:endParaRPr lang="en-US" dirty="0">
              <a:latin typeface="Calibri" panose="020F0502020204030204" pitchFamily="34" charset="0"/>
            </a:endParaRPr>
          </a:p>
          <a:p>
            <a:pPr>
              <a:spcBef>
                <a:spcPts val="1800"/>
              </a:spcBef>
            </a:pPr>
            <a:endParaRPr lang="en-US" dirty="0">
              <a:latin typeface="Calibri" panose="020F0502020204030204" pitchFamily="34" charset="0"/>
            </a:endParaRPr>
          </a:p>
        </p:txBody>
      </p:sp>
      <p:sp>
        <p:nvSpPr>
          <p:cNvPr id="3075" name="Text Box 12"/>
          <p:cNvSpPr txBox="1">
            <a:spLocks noGrp="1" noChangeArrowheads="1"/>
          </p:cNvSpPr>
          <p:nvPr>
            <p:ph type="title"/>
          </p:nvPr>
        </p:nvSpPr>
        <p:spPr bwMode="auto">
          <a:xfrm>
            <a:off x="0"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Source of the Data</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2" name="Picture 11"/>
          <p:cNvPicPr>
            <a:picLocks noChangeAspect="1"/>
          </p:cNvPicPr>
          <p:nvPr/>
        </p:nvPicPr>
        <p:blipFill>
          <a:blip r:embed="rId3"/>
          <a:stretch>
            <a:fillRect/>
          </a:stretch>
        </p:blipFill>
        <p:spPr>
          <a:xfrm>
            <a:off x="8149266" y="80364"/>
            <a:ext cx="952549" cy="482625"/>
          </a:xfrm>
          <a:prstGeom prst="rect">
            <a:avLst/>
          </a:prstGeom>
        </p:spPr>
      </p:pic>
      <p:sp>
        <p:nvSpPr>
          <p:cNvPr id="4" name="Slide Number Placeholder 3">
            <a:extLst>
              <a:ext uri="{FF2B5EF4-FFF2-40B4-BE49-F238E27FC236}">
                <a16:creationId xmlns:a16="http://schemas.microsoft.com/office/drawing/2014/main" id="{A2724386-8762-4E12-BAA6-0B939CC92E9E}"/>
              </a:ext>
            </a:extLst>
          </p:cNvPr>
          <p:cNvSpPr>
            <a:spLocks noGrp="1"/>
          </p:cNvSpPr>
          <p:nvPr>
            <p:ph type="sldNum" sz="quarter" idx="12"/>
          </p:nvPr>
        </p:nvSpPr>
        <p:spPr/>
        <p:txBody>
          <a:bodyPr/>
          <a:lstStyle/>
          <a:p>
            <a:pPr>
              <a:defRPr/>
            </a:pPr>
            <a:fld id="{443C8C51-5C2C-4384-A700-77A3B77AC634}" type="slidenum">
              <a:rPr lang="en-US" smtClean="0"/>
              <a:pPr>
                <a:defRPr/>
              </a:pPr>
              <a:t>10</a:t>
            </a:fld>
            <a:endParaRPr lang="en-US" dirty="0"/>
          </a:p>
        </p:txBody>
      </p:sp>
    </p:spTree>
    <p:extLst>
      <p:ext uri="{BB962C8B-B14F-4D97-AF65-F5344CB8AC3E}">
        <p14:creationId xmlns:p14="http://schemas.microsoft.com/office/powerpoint/2010/main" val="173903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23749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b="1" dirty="0">
                <a:solidFill>
                  <a:schemeClr val="tx1"/>
                </a:solidFill>
                <a:latin typeface="Calibri" panose="020F0502020204030204" pitchFamily="34" charset="0"/>
              </a:rPr>
              <a:t>The Numbers</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r>
              <a:rPr lang="en-US" sz="3600" dirty="0">
                <a:solidFill>
                  <a:schemeClr val="tx1"/>
                </a:solidFill>
                <a:latin typeface="Calibri" panose="020F0502020204030204" pitchFamily="34" charset="0"/>
              </a:rPr>
              <a:t>Andrew Houtenville</a:t>
            </a:r>
            <a:br>
              <a:rPr lang="en-US" sz="36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University of New Hampshire</a:t>
            </a:r>
            <a:endParaRPr lang="en-US" sz="24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4" name="Slide Number Placeholder 3">
            <a:extLst>
              <a:ext uri="{FF2B5EF4-FFF2-40B4-BE49-F238E27FC236}">
                <a16:creationId xmlns:a16="http://schemas.microsoft.com/office/drawing/2014/main" id="{A51FF3A1-948B-48D9-8381-7E7112C458E5}"/>
              </a:ext>
            </a:extLst>
          </p:cNvPr>
          <p:cNvSpPr>
            <a:spLocks noGrp="1"/>
          </p:cNvSpPr>
          <p:nvPr>
            <p:ph type="sldNum" sz="quarter" idx="12"/>
          </p:nvPr>
        </p:nvSpPr>
        <p:spPr/>
        <p:txBody>
          <a:bodyPr/>
          <a:lstStyle/>
          <a:p>
            <a:pPr>
              <a:defRPr/>
            </a:pPr>
            <a:fld id="{443C8C51-5C2C-4384-A700-77A3B77AC634}" type="slidenum">
              <a:rPr lang="en-US" smtClean="0"/>
              <a:pPr>
                <a:defRPr/>
              </a:pPr>
              <a:t>11</a:t>
            </a:fld>
            <a:endParaRPr lang="en-US" dirty="0"/>
          </a:p>
        </p:txBody>
      </p:sp>
    </p:spTree>
    <p:extLst>
      <p:ext uri="{BB962C8B-B14F-4D97-AF65-F5344CB8AC3E}">
        <p14:creationId xmlns:p14="http://schemas.microsoft.com/office/powerpoint/2010/main" val="589783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5" name="Slide Number Placeholder 4">
            <a:extLst>
              <a:ext uri="{FF2B5EF4-FFF2-40B4-BE49-F238E27FC236}">
                <a16:creationId xmlns:a16="http://schemas.microsoft.com/office/drawing/2014/main" id="{4E00229F-ACAD-4A4B-BC7F-9E7CCC9E5B47}"/>
              </a:ext>
            </a:extLst>
          </p:cNvPr>
          <p:cNvSpPr>
            <a:spLocks noGrp="1"/>
          </p:cNvSpPr>
          <p:nvPr>
            <p:ph type="sldNum" sz="quarter" idx="12"/>
          </p:nvPr>
        </p:nvSpPr>
        <p:spPr/>
        <p:txBody>
          <a:bodyPr/>
          <a:lstStyle/>
          <a:p>
            <a:pPr>
              <a:defRPr/>
            </a:pPr>
            <a:fld id="{443C8C51-5C2C-4384-A700-77A3B77AC634}" type="slidenum">
              <a:rPr lang="en-US" smtClean="0"/>
              <a:pPr>
                <a:defRPr/>
              </a:pPr>
              <a:t>12</a:t>
            </a:fld>
            <a:endParaRPr lang="en-US" dirty="0"/>
          </a:p>
        </p:txBody>
      </p:sp>
      <p:pic>
        <p:nvPicPr>
          <p:cNvPr id="2" name="Picture 1">
            <a:extLst>
              <a:ext uri="{FF2B5EF4-FFF2-40B4-BE49-F238E27FC236}">
                <a16:creationId xmlns:a16="http://schemas.microsoft.com/office/drawing/2014/main" id="{66EFBC24-B850-4628-853B-DA6C3F052B0E}"/>
              </a:ext>
            </a:extLst>
          </p:cNvPr>
          <p:cNvPicPr>
            <a:picLocks noChangeAspect="1"/>
          </p:cNvPicPr>
          <p:nvPr/>
        </p:nvPicPr>
        <p:blipFill>
          <a:blip r:embed="rId4"/>
          <a:stretch>
            <a:fillRect/>
          </a:stretch>
        </p:blipFill>
        <p:spPr>
          <a:xfrm>
            <a:off x="469036" y="1563198"/>
            <a:ext cx="8205927" cy="4913802"/>
          </a:xfrm>
          <a:prstGeom prst="rect">
            <a:avLst/>
          </a:prstGeom>
        </p:spPr>
      </p:pic>
    </p:spTree>
    <p:extLst>
      <p:ext uri="{BB962C8B-B14F-4D97-AF65-F5344CB8AC3E}">
        <p14:creationId xmlns:p14="http://schemas.microsoft.com/office/powerpoint/2010/main" val="2094507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Labor Force Participation Rate</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5" name="Slide Number Placeholder 4">
            <a:extLst>
              <a:ext uri="{FF2B5EF4-FFF2-40B4-BE49-F238E27FC236}">
                <a16:creationId xmlns:a16="http://schemas.microsoft.com/office/drawing/2014/main" id="{52710438-3E06-4CCD-A411-88A2BEA56CE1}"/>
              </a:ext>
            </a:extLst>
          </p:cNvPr>
          <p:cNvSpPr>
            <a:spLocks noGrp="1"/>
          </p:cNvSpPr>
          <p:nvPr>
            <p:ph type="sldNum" sz="quarter" idx="12"/>
          </p:nvPr>
        </p:nvSpPr>
        <p:spPr/>
        <p:txBody>
          <a:bodyPr/>
          <a:lstStyle/>
          <a:p>
            <a:pPr>
              <a:defRPr/>
            </a:pPr>
            <a:fld id="{443C8C51-5C2C-4384-A700-77A3B77AC634}" type="slidenum">
              <a:rPr lang="en-US" smtClean="0"/>
              <a:pPr>
                <a:defRPr/>
              </a:pPr>
              <a:t>13</a:t>
            </a:fld>
            <a:endParaRPr lang="en-US" dirty="0"/>
          </a:p>
        </p:txBody>
      </p:sp>
      <p:pic>
        <p:nvPicPr>
          <p:cNvPr id="2" name="Picture 1">
            <a:extLst>
              <a:ext uri="{FF2B5EF4-FFF2-40B4-BE49-F238E27FC236}">
                <a16:creationId xmlns:a16="http://schemas.microsoft.com/office/drawing/2014/main" id="{5ABDEAD0-16C0-4034-BC21-C35FE462D4A6}"/>
              </a:ext>
            </a:extLst>
          </p:cNvPr>
          <p:cNvPicPr>
            <a:picLocks noChangeAspect="1"/>
          </p:cNvPicPr>
          <p:nvPr/>
        </p:nvPicPr>
        <p:blipFill>
          <a:blip r:embed="rId4"/>
          <a:stretch>
            <a:fillRect/>
          </a:stretch>
        </p:blipFill>
        <p:spPr>
          <a:xfrm>
            <a:off x="469036" y="1557102"/>
            <a:ext cx="8205927" cy="4919898"/>
          </a:xfrm>
          <a:prstGeom prst="rect">
            <a:avLst/>
          </a:prstGeom>
        </p:spPr>
      </p:pic>
    </p:spTree>
    <p:extLst>
      <p:ext uri="{BB962C8B-B14F-4D97-AF65-F5344CB8AC3E}">
        <p14:creationId xmlns:p14="http://schemas.microsoft.com/office/powerpoint/2010/main" val="3395655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FF766F8-931C-4EE9-BB13-F5103E868DDF}"/>
              </a:ext>
            </a:extLst>
          </p:cNvPr>
          <p:cNvSpPr>
            <a:spLocks noGrp="1"/>
          </p:cNvSpPr>
          <p:nvPr>
            <p:ph type="sldNum" sz="quarter" idx="12"/>
          </p:nvPr>
        </p:nvSpPr>
        <p:spPr/>
        <p:txBody>
          <a:bodyPr/>
          <a:lstStyle/>
          <a:p>
            <a:pPr>
              <a:defRPr/>
            </a:pPr>
            <a:fld id="{443C8C51-5C2C-4384-A700-77A3B77AC634}" type="slidenum">
              <a:rPr lang="en-US" smtClean="0"/>
              <a:pPr>
                <a:defRPr/>
              </a:pPr>
              <a:t>14</a:t>
            </a:fld>
            <a:endParaRPr lang="en-US" dirty="0"/>
          </a:p>
        </p:txBody>
      </p:sp>
      <p:pic>
        <p:nvPicPr>
          <p:cNvPr id="7" name="Picture 6">
            <a:extLst>
              <a:ext uri="{FF2B5EF4-FFF2-40B4-BE49-F238E27FC236}">
                <a16:creationId xmlns:a16="http://schemas.microsoft.com/office/drawing/2014/main" id="{B7454F9C-A207-40B0-A1BB-D852478A7519}"/>
              </a:ext>
            </a:extLst>
          </p:cNvPr>
          <p:cNvPicPr>
            <a:picLocks noChangeAspect="1"/>
          </p:cNvPicPr>
          <p:nvPr/>
        </p:nvPicPr>
        <p:blipFill>
          <a:blip r:embed="rId4"/>
          <a:stretch>
            <a:fillRect/>
          </a:stretch>
        </p:blipFill>
        <p:spPr>
          <a:xfrm>
            <a:off x="0" y="1600200"/>
            <a:ext cx="9144000" cy="4205952"/>
          </a:xfrm>
          <a:prstGeom prst="rect">
            <a:avLst/>
          </a:prstGeom>
        </p:spPr>
      </p:pic>
    </p:spTree>
    <p:extLst>
      <p:ext uri="{BB962C8B-B14F-4D97-AF65-F5344CB8AC3E}">
        <p14:creationId xmlns:p14="http://schemas.microsoft.com/office/powerpoint/2010/main" val="3639658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297764C-AF33-4FEB-8192-DE2D3546BB80}"/>
              </a:ext>
            </a:extLst>
          </p:cNvPr>
          <p:cNvSpPr>
            <a:spLocks noGrp="1"/>
          </p:cNvSpPr>
          <p:nvPr>
            <p:ph type="sldNum" sz="quarter" idx="12"/>
          </p:nvPr>
        </p:nvSpPr>
        <p:spPr/>
        <p:txBody>
          <a:bodyPr/>
          <a:lstStyle/>
          <a:p>
            <a:pPr>
              <a:defRPr/>
            </a:pPr>
            <a:fld id="{443C8C51-5C2C-4384-A700-77A3B77AC634}" type="slidenum">
              <a:rPr lang="en-US" smtClean="0"/>
              <a:pPr>
                <a:defRPr/>
              </a:pPr>
              <a:t>15</a:t>
            </a:fld>
            <a:endParaRPr lang="en-US" dirty="0"/>
          </a:p>
        </p:txBody>
      </p:sp>
      <p:pic>
        <p:nvPicPr>
          <p:cNvPr id="8" name="Picture 7">
            <a:extLst>
              <a:ext uri="{FF2B5EF4-FFF2-40B4-BE49-F238E27FC236}">
                <a16:creationId xmlns:a16="http://schemas.microsoft.com/office/drawing/2014/main" id="{52BB05FE-337F-442D-9748-D1447DDE217F}"/>
              </a:ext>
            </a:extLst>
          </p:cNvPr>
          <p:cNvPicPr>
            <a:picLocks noChangeAspect="1"/>
          </p:cNvPicPr>
          <p:nvPr/>
        </p:nvPicPr>
        <p:blipFill>
          <a:blip r:embed="rId4"/>
          <a:stretch>
            <a:fillRect/>
          </a:stretch>
        </p:blipFill>
        <p:spPr>
          <a:xfrm>
            <a:off x="0" y="1600200"/>
            <a:ext cx="9144000" cy="4268495"/>
          </a:xfrm>
          <a:prstGeom prst="rect">
            <a:avLst/>
          </a:prstGeom>
        </p:spPr>
      </p:pic>
    </p:spTree>
    <p:extLst>
      <p:ext uri="{BB962C8B-B14F-4D97-AF65-F5344CB8AC3E}">
        <p14:creationId xmlns:p14="http://schemas.microsoft.com/office/powerpoint/2010/main" val="3178345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D39B827-CBA5-4681-A6A4-3D5B75CFBC46}"/>
              </a:ext>
            </a:extLst>
          </p:cNvPr>
          <p:cNvSpPr>
            <a:spLocks noGrp="1"/>
          </p:cNvSpPr>
          <p:nvPr>
            <p:ph type="sldNum" sz="quarter" idx="12"/>
          </p:nvPr>
        </p:nvSpPr>
        <p:spPr/>
        <p:txBody>
          <a:bodyPr/>
          <a:lstStyle/>
          <a:p>
            <a:pPr>
              <a:defRPr/>
            </a:pPr>
            <a:fld id="{443C8C51-5C2C-4384-A700-77A3B77AC634}" type="slidenum">
              <a:rPr lang="en-US" smtClean="0"/>
              <a:pPr>
                <a:defRPr/>
              </a:pPr>
              <a:t>16</a:t>
            </a:fld>
            <a:endParaRPr lang="en-US" dirty="0"/>
          </a:p>
        </p:txBody>
      </p:sp>
      <p:pic>
        <p:nvPicPr>
          <p:cNvPr id="12" name="Picture 11">
            <a:extLst>
              <a:ext uri="{FF2B5EF4-FFF2-40B4-BE49-F238E27FC236}">
                <a16:creationId xmlns:a16="http://schemas.microsoft.com/office/drawing/2014/main" id="{CE3077C1-BDDD-4AC0-9B03-FD6680599096}"/>
              </a:ext>
            </a:extLst>
          </p:cNvPr>
          <p:cNvPicPr>
            <a:picLocks noChangeAspect="1"/>
          </p:cNvPicPr>
          <p:nvPr/>
        </p:nvPicPr>
        <p:blipFill>
          <a:blip r:embed="rId4"/>
          <a:stretch>
            <a:fillRect/>
          </a:stretch>
        </p:blipFill>
        <p:spPr>
          <a:xfrm>
            <a:off x="0" y="1600200"/>
            <a:ext cx="9144000" cy="4250437"/>
          </a:xfrm>
          <a:prstGeom prst="rect">
            <a:avLst/>
          </a:prstGeom>
        </p:spPr>
      </p:pic>
    </p:spTree>
    <p:extLst>
      <p:ext uri="{BB962C8B-B14F-4D97-AF65-F5344CB8AC3E}">
        <p14:creationId xmlns:p14="http://schemas.microsoft.com/office/powerpoint/2010/main" val="3376698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558797"/>
            <a:ext cx="8229600" cy="883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br>
              <a:rPr lang="en-US" dirty="0">
                <a:solidFill>
                  <a:schemeClr val="tx1"/>
                </a:solidFill>
                <a:latin typeface="+mj-ea"/>
                <a:cs typeface="+mj-ea"/>
              </a:rPr>
            </a:br>
            <a:br>
              <a:rPr lang="en-US" dirty="0">
                <a:solidFill>
                  <a:schemeClr val="tx1"/>
                </a:solidFill>
                <a:latin typeface="+mj-ea"/>
                <a:cs typeface="+mj-ea"/>
              </a:rPr>
            </a:br>
            <a:br>
              <a:rPr lang="en-US" dirty="0">
                <a:solidFill>
                  <a:schemeClr val="tx1"/>
                </a:solidFill>
                <a:latin typeface="+mj-ea"/>
                <a:cs typeface="+mj-ea"/>
              </a:rPr>
            </a:br>
            <a:br>
              <a:rPr lang="en-US" dirty="0">
                <a:solidFill>
                  <a:schemeClr val="tx1"/>
                </a:solidFill>
                <a:latin typeface="+mj-ea"/>
                <a:cs typeface="+mj-ea"/>
              </a:rPr>
            </a:br>
            <a:endParaRPr lang="en-US" sz="2400" dirty="0">
              <a:solidFill>
                <a:schemeClr val="tx1"/>
              </a:solidFill>
              <a:latin typeface="Calibri" panose="020F0502020204030204" pitchFamily="34" charset="0"/>
            </a:endParaRPr>
          </a:p>
        </p:txBody>
      </p:sp>
      <p:sp>
        <p:nvSpPr>
          <p:cNvPr id="5" name="Content Placeholder 4"/>
          <p:cNvSpPr>
            <a:spLocks noGrp="1"/>
          </p:cNvSpPr>
          <p:nvPr>
            <p:ph idx="1"/>
          </p:nvPr>
        </p:nvSpPr>
        <p:spPr>
          <a:xfrm>
            <a:off x="309633" y="1934245"/>
            <a:ext cx="8627992" cy="4586134"/>
          </a:xfrm>
          <a:ln>
            <a:solidFill>
              <a:schemeClr val="accent1"/>
            </a:solidFill>
          </a:ln>
        </p:spPr>
        <p:txBody>
          <a:bodyPr/>
          <a:lstStyle/>
          <a:p>
            <a:pPr algn="ctr">
              <a:buNone/>
              <a:tabLst>
                <a:tab pos="182880" algn="l"/>
              </a:tabLst>
            </a:pPr>
            <a:r>
              <a:rPr lang="en-US" sz="5400" b="1" u="sng" dirty="0">
                <a:solidFill>
                  <a:srgbClr val="000000"/>
                </a:solidFill>
                <a:latin typeface="Calibri"/>
                <a:cs typeface="Calibri"/>
              </a:rPr>
              <a:t>Part 2</a:t>
            </a:r>
            <a:br>
              <a:rPr lang="en-US" sz="5400" b="1" u="sng" dirty="0">
                <a:solidFill>
                  <a:srgbClr val="000000"/>
                </a:solidFill>
                <a:latin typeface="Calibri"/>
                <a:cs typeface="Calibri"/>
              </a:rPr>
            </a:br>
            <a:r>
              <a:rPr lang="en-US" sz="2000" b="1" u="sng" dirty="0">
                <a:solidFill>
                  <a:srgbClr val="000000"/>
                </a:solidFill>
                <a:latin typeface="Calibri"/>
                <a:cs typeface="Calibri"/>
              </a:rPr>
              <a:t> </a:t>
            </a:r>
            <a:r>
              <a:rPr lang="en-US" sz="5400" b="1" dirty="0">
                <a:solidFill>
                  <a:srgbClr val="000000"/>
                </a:solidFill>
                <a:latin typeface="Calibri"/>
                <a:cs typeface="Calibri"/>
              </a:rPr>
              <a:t>nTIDE News</a:t>
            </a:r>
            <a:br>
              <a:rPr lang="en-US" sz="5400" b="1" dirty="0">
                <a:solidFill>
                  <a:srgbClr val="000000"/>
                </a:solidFill>
                <a:latin typeface="Calibri"/>
                <a:cs typeface="Calibri"/>
              </a:rPr>
            </a:br>
            <a:r>
              <a:rPr lang="en-US" sz="2000" b="1" dirty="0">
                <a:solidFill>
                  <a:srgbClr val="000000"/>
                </a:solidFill>
                <a:latin typeface="Calibri"/>
                <a:cs typeface="Calibri"/>
              </a:rPr>
              <a:t> </a:t>
            </a:r>
            <a:endParaRPr lang="en-US" sz="2400" dirty="0">
              <a:solidFill>
                <a:srgbClr val="000000"/>
              </a:solidFill>
              <a:latin typeface="Arial"/>
              <a:cs typeface="Arial"/>
            </a:endParaRPr>
          </a:p>
          <a:p>
            <a:pPr algn="ctr">
              <a:buNone/>
              <a:tabLst>
                <a:tab pos="182880" algn="l"/>
              </a:tabLst>
            </a:pPr>
            <a:endParaRPr lang="en-US" sz="2000" b="1" dirty="0">
              <a:latin typeface="Calibri"/>
              <a:cs typeface="Calibri"/>
            </a:endParaRPr>
          </a:p>
          <a:p>
            <a:pPr algn="ctr">
              <a:buNone/>
              <a:tabLst>
                <a:tab pos="182880" algn="l"/>
              </a:tabLst>
            </a:pPr>
            <a:r>
              <a:rPr lang="en-US" dirty="0">
                <a:solidFill>
                  <a:srgbClr val="000000"/>
                </a:solidFill>
                <a:latin typeface="Calibri"/>
                <a:cs typeface="Calibri"/>
              </a:rPr>
              <a:t>Denise Rozell</a:t>
            </a:r>
            <a:br>
              <a:rPr lang="en-US" dirty="0">
                <a:solidFill>
                  <a:srgbClr val="000000"/>
                </a:solidFill>
                <a:latin typeface="Calibri"/>
                <a:cs typeface="Calibri"/>
              </a:rPr>
            </a:br>
            <a:r>
              <a:rPr lang="en-US" sz="2000" b="1" dirty="0">
                <a:solidFill>
                  <a:srgbClr val="000000"/>
                </a:solidFill>
                <a:latin typeface="Calibri"/>
                <a:cs typeface="Calibri"/>
              </a:rPr>
              <a:t> </a:t>
            </a:r>
            <a:r>
              <a:rPr lang="en-US" sz="2400" dirty="0">
                <a:solidFill>
                  <a:srgbClr val="000000"/>
                </a:solidFill>
                <a:latin typeface="Calibri"/>
                <a:cs typeface="Calibri"/>
              </a:rPr>
              <a:t>Association of University Centers on Disabilities (AUCD</a:t>
            </a:r>
            <a:r>
              <a:rPr lang="en-US" sz="2400" dirty="0">
                <a:latin typeface="Calibri"/>
                <a:cs typeface="Calibri"/>
              </a:rPr>
              <a:t>)</a:t>
            </a:r>
            <a:endParaRPr lang="en-US" sz="2400" dirty="0">
              <a:cs typeface="Arial"/>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2"/>
          <p:cNvPicPr>
            <a:picLocks noChangeAspect="1"/>
          </p:cNvPicPr>
          <p:nvPr/>
        </p:nvPicPr>
        <p:blipFill>
          <a:blip r:embed="rId4"/>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300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955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Federal Policy Update</a:t>
            </a:r>
          </a:p>
        </p:txBody>
      </p:sp>
      <p:sp>
        <p:nvSpPr>
          <p:cNvPr id="5" name="Content Placeholder 4"/>
          <p:cNvSpPr>
            <a:spLocks noGrp="1"/>
          </p:cNvSpPr>
          <p:nvPr>
            <p:ph idx="1"/>
          </p:nvPr>
        </p:nvSpPr>
        <p:spPr>
          <a:xfrm>
            <a:off x="309633" y="1934245"/>
            <a:ext cx="8627992" cy="4586134"/>
          </a:xfrm>
          <a:ln>
            <a:noFill/>
          </a:ln>
        </p:spPr>
        <p:txBody>
          <a:bodyPr/>
          <a:lstStyle/>
          <a:p>
            <a:pPr>
              <a:spcBef>
                <a:spcPts val="20"/>
              </a:spcBef>
              <a:buFont typeface="Arial"/>
              <a:buChar char="•"/>
              <a:tabLst>
                <a:tab pos="182880" algn="l"/>
              </a:tabLst>
            </a:pPr>
            <a:r>
              <a:rPr lang="en-US" sz="2800" dirty="0">
                <a:latin typeface="Calibri"/>
                <a:cs typeface="Calibri"/>
              </a:rPr>
              <a:t>Appropriations  CR through 12.20.19 </a:t>
            </a:r>
          </a:p>
          <a:p>
            <a:pPr lvl="2">
              <a:spcBef>
                <a:spcPts val="20"/>
              </a:spcBef>
              <a:buFont typeface="Arial"/>
              <a:buChar char="•"/>
              <a:tabLst>
                <a:tab pos="182880" algn="l"/>
              </a:tabLst>
            </a:pPr>
            <a:r>
              <a:rPr lang="en-US" sz="2800" dirty="0">
                <a:latin typeface="Calibri"/>
                <a:cs typeface="Calibri"/>
              </a:rPr>
              <a:t>House</a:t>
            </a:r>
          </a:p>
          <a:p>
            <a:pPr lvl="2">
              <a:spcBef>
                <a:spcPts val="20"/>
              </a:spcBef>
              <a:buFont typeface="Arial"/>
              <a:buChar char="•"/>
              <a:tabLst>
                <a:tab pos="182880" algn="l"/>
              </a:tabLst>
            </a:pPr>
            <a:r>
              <a:rPr lang="en-US" sz="2800" dirty="0">
                <a:latin typeface="Calibri"/>
                <a:cs typeface="Calibri"/>
              </a:rPr>
              <a:t>Senate</a:t>
            </a:r>
          </a:p>
          <a:p>
            <a:pPr lvl="1">
              <a:spcBef>
                <a:spcPts val="20"/>
              </a:spcBef>
              <a:buFont typeface="Arial"/>
              <a:buChar char="•"/>
              <a:tabLst>
                <a:tab pos="182880" algn="l"/>
              </a:tabLst>
            </a:pPr>
            <a:r>
              <a:rPr lang="en-US" dirty="0">
                <a:latin typeface="Calibri"/>
                <a:cs typeface="Calibri"/>
              </a:rPr>
              <a:t>Congress’s new reality…</a:t>
            </a:r>
          </a:p>
          <a:p>
            <a:pPr lvl="1">
              <a:spcBef>
                <a:spcPts val="20"/>
              </a:spcBef>
              <a:buFont typeface="Arial"/>
              <a:buChar char="•"/>
              <a:tabLst>
                <a:tab pos="182880" algn="l"/>
              </a:tabLst>
            </a:pPr>
            <a:endParaRPr lang="en-US" dirty="0">
              <a:latin typeface="Calibri"/>
              <a:cs typeface="Calibri"/>
            </a:endParaRPr>
          </a:p>
          <a:p>
            <a:pPr>
              <a:spcBef>
                <a:spcPts val="20"/>
              </a:spcBef>
              <a:buFont typeface="Arial"/>
              <a:buChar char="•"/>
              <a:tabLst>
                <a:tab pos="182880" algn="l"/>
              </a:tabLst>
            </a:pPr>
            <a:r>
              <a:rPr lang="en-US" sz="2800" dirty="0">
                <a:latin typeface="Calibri"/>
                <a:cs typeface="Calibri"/>
              </a:rPr>
              <a:t>Transformation to Competitive Employment (S 260/HR 873)</a:t>
            </a:r>
          </a:p>
          <a:p>
            <a:pPr>
              <a:spcBef>
                <a:spcPts val="20"/>
              </a:spcBef>
              <a:buFont typeface="Arial"/>
              <a:buChar char="•"/>
              <a:tabLst>
                <a:tab pos="182880" algn="l"/>
              </a:tabLst>
            </a:pPr>
            <a:r>
              <a:rPr lang="en-US" sz="2800" dirty="0">
                <a:latin typeface="Calibri"/>
                <a:cs typeface="Calibri"/>
              </a:rPr>
              <a:t>ABLE Age Adjustment Act (S 651/HR 1814)</a:t>
            </a:r>
          </a:p>
          <a:p>
            <a:pPr>
              <a:spcBef>
                <a:spcPts val="20"/>
              </a:spcBef>
              <a:buFont typeface="Arial"/>
              <a:buChar char="•"/>
              <a:tabLst>
                <a:tab pos="182880" algn="l"/>
              </a:tabLst>
            </a:pPr>
            <a:r>
              <a:rPr lang="en-US" sz="2800" dirty="0">
                <a:latin typeface="Calibri"/>
                <a:cs typeface="Calibri"/>
              </a:rPr>
              <a:t>College Affordability Act (HR 4674)</a:t>
            </a:r>
          </a:p>
          <a:p>
            <a:pPr>
              <a:spcBef>
                <a:spcPts val="20"/>
              </a:spcBef>
              <a:buFont typeface="Arial"/>
              <a:buChar char="•"/>
              <a:tabLst>
                <a:tab pos="182880" algn="l"/>
              </a:tabLst>
            </a:pPr>
            <a:endParaRPr lang="en-US" sz="2800" dirty="0">
              <a:latin typeface="Calibri"/>
              <a:cs typeface="Calibri"/>
            </a:endParaRPr>
          </a:p>
          <a:p>
            <a:pPr>
              <a:spcBef>
                <a:spcPts val="20"/>
              </a:spcBef>
              <a:buFont typeface="Arial"/>
              <a:buChar char="•"/>
              <a:tabLst>
                <a:tab pos="182880" algn="l"/>
              </a:tabLst>
            </a:pPr>
            <a:endParaRPr lang="en-US" dirty="0">
              <a:latin typeface="Calibri"/>
              <a:cs typeface="Calibri"/>
            </a:endParaRPr>
          </a:p>
          <a:p>
            <a:pPr lvl="1">
              <a:spcBef>
                <a:spcPts val="20"/>
              </a:spcBef>
              <a:buFont typeface="Arial"/>
              <a:buChar char="•"/>
              <a:tabLst>
                <a:tab pos="182880" algn="l"/>
              </a:tabLst>
            </a:pPr>
            <a:endParaRPr lang="en-US" sz="3200" dirty="0">
              <a:latin typeface="Calibri"/>
              <a:cs typeface="Calibri"/>
            </a:endParaRPr>
          </a:p>
          <a:p>
            <a:pPr>
              <a:spcBef>
                <a:spcPts val="20"/>
              </a:spcBef>
              <a:buFont typeface="Arial"/>
              <a:buChar char="•"/>
              <a:tabLst>
                <a:tab pos="182880" algn="l"/>
              </a:tabLst>
            </a:pPr>
            <a:endParaRPr lang="en-US" sz="2400" dirty="0">
              <a:latin typeface="Calibri"/>
              <a:cs typeface="Calibri"/>
            </a:endParaRPr>
          </a:p>
          <a:p>
            <a:pPr>
              <a:spcBef>
                <a:spcPts val="20"/>
              </a:spcBef>
              <a:buFont typeface="Arial"/>
              <a:buChar char="•"/>
              <a:tabLst>
                <a:tab pos="182880" algn="l"/>
              </a:tabLst>
            </a:pPr>
            <a:endParaRPr lang="en-US" sz="2400" dirty="0">
              <a:latin typeface="Calibri"/>
              <a:cs typeface="Calibri"/>
            </a:endParaRPr>
          </a:p>
          <a:p>
            <a:pPr marL="0" indent="0">
              <a:spcBef>
                <a:spcPts val="20"/>
              </a:spcBef>
              <a:buNone/>
              <a:tabLst>
                <a:tab pos="182880" algn="l"/>
              </a:tabLst>
            </a:pPr>
            <a:endParaRPr lang="en-US" sz="2400" dirty="0">
              <a:latin typeface="Calibri"/>
              <a:cs typeface="Calibri"/>
            </a:endParaRPr>
          </a:p>
          <a:p>
            <a:pPr>
              <a:spcBef>
                <a:spcPts val="20"/>
              </a:spcBef>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8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2"/>
          <p:cNvPicPr>
            <a:picLocks noChangeAspect="1"/>
          </p:cNvPicPr>
          <p:nvPr/>
        </p:nvPicPr>
        <p:blipFill>
          <a:blip r:embed="rId4"/>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8073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268288" y="716947"/>
            <a:ext cx="8418512" cy="883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a:latin typeface="Calibri" panose="020F0502020204030204" pitchFamily="34" charset="0"/>
                <a:cs typeface="Calibri" panose="020F0502020204030204" pitchFamily="34" charset="0"/>
                <a:hlinkClick r:id="rId3"/>
              </a:rPr>
              <a:t>ReThink VR Performance Plan </a:t>
            </a:r>
            <a:endParaRPr lang="en-US" sz="36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600200"/>
            <a:ext cx="8627992" cy="4920179"/>
          </a:xfrm>
          <a:ln>
            <a:noFill/>
          </a:ln>
        </p:spPr>
        <p:txBody>
          <a:bodyPr/>
          <a:lstStyle/>
          <a:p>
            <a:pPr>
              <a:buFont typeface="Arial"/>
              <a:buChar char="•"/>
              <a:tabLst>
                <a:tab pos="182880" algn="l"/>
              </a:tabLst>
            </a:pPr>
            <a:r>
              <a:rPr lang="en-US" sz="2800" dirty="0">
                <a:latin typeface="Calibri"/>
                <a:cs typeface="Calibri"/>
              </a:rPr>
              <a:t>Federal agencies within education “ReThinking”</a:t>
            </a:r>
          </a:p>
          <a:p>
            <a:pPr>
              <a:buFont typeface="Arial"/>
              <a:buChar char="•"/>
              <a:tabLst>
                <a:tab pos="182880" algn="l"/>
              </a:tabLst>
            </a:pPr>
            <a:r>
              <a:rPr lang="en-US" sz="2800" dirty="0">
                <a:latin typeface="Calibri"/>
                <a:cs typeface="Calibri"/>
              </a:rPr>
              <a:t>ReThink VR presented at CSAVR in October </a:t>
            </a:r>
          </a:p>
          <a:p>
            <a:pPr>
              <a:buFont typeface="Arial"/>
              <a:buChar char="•"/>
              <a:tabLst>
                <a:tab pos="182880" algn="l"/>
              </a:tabLst>
            </a:pPr>
            <a:r>
              <a:rPr lang="en-US" sz="2800" dirty="0">
                <a:latin typeface="Calibri"/>
                <a:cs typeface="Calibri"/>
              </a:rPr>
              <a:t>Different way of looking at VR performance, improving results, high expectations</a:t>
            </a:r>
          </a:p>
          <a:p>
            <a:pPr>
              <a:buFont typeface="Arial"/>
              <a:buChar char="•"/>
              <a:tabLst>
                <a:tab pos="182880" algn="l"/>
              </a:tabLst>
            </a:pPr>
            <a:r>
              <a:rPr lang="en-US" sz="2800" dirty="0">
                <a:latin typeface="Calibri"/>
                <a:cs typeface="Calibri"/>
              </a:rPr>
              <a:t>How RSA will foster strategies for continuous improvement , collaboration, high-quality employment opportunities</a:t>
            </a:r>
          </a:p>
          <a:p>
            <a:pPr>
              <a:buFont typeface="Arial"/>
              <a:buChar char="•"/>
              <a:tabLst>
                <a:tab pos="182880" algn="l"/>
              </a:tabLst>
            </a:pPr>
            <a:r>
              <a:rPr lang="en-US" sz="2800" dirty="0">
                <a:latin typeface="Calibri"/>
                <a:cs typeface="Calibri"/>
              </a:rPr>
              <a:t>Opportunities for us??? </a:t>
            </a: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372167" y="6374831"/>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14957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598D4E-1108-4520-A32F-6D760544203A}"/>
              </a:ext>
            </a:extLst>
          </p:cNvPr>
          <p:cNvGrpSpPr/>
          <p:nvPr/>
        </p:nvGrpSpPr>
        <p:grpSpPr>
          <a:xfrm>
            <a:off x="0" y="0"/>
            <a:ext cx="9144000" cy="6858000"/>
            <a:chOff x="0" y="0"/>
            <a:chExt cx="9144000" cy="68580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Image result for unh iod">
              <a:extLst>
                <a:ext uri="{FF2B5EF4-FFF2-40B4-BE49-F238E27FC236}">
                  <a16:creationId xmlns:a16="http://schemas.microsoft.com/office/drawing/2014/main" id="{C9E716EE-4C23-41B8-9A0E-7D4F45ED4E86}"/>
                </a:ext>
              </a:extLst>
            </p:cNvPr>
            <p:cNvPicPr/>
            <p:nvPr/>
          </p:nvPicPr>
          <p:blipFill rotWithShape="1">
            <a:blip r:embed="rId6">
              <a:extLst>
                <a:ext uri="{28A0092B-C50C-407E-A947-70E740481C1C}">
                  <a14:useLocalDpi xmlns:a14="http://schemas.microsoft.com/office/drawing/2010/main" val="0"/>
                </a:ext>
              </a:extLst>
            </a:blip>
            <a:srcRect l="29562" t="35836" r="21898" b="24940"/>
            <a:stretch/>
          </p:blipFill>
          <p:spPr bwMode="auto">
            <a:xfrm>
              <a:off x="10160" y="0"/>
              <a:ext cx="2047240" cy="2514600"/>
            </a:xfrm>
            <a:prstGeom prst="rect">
              <a:avLst/>
            </a:prstGeom>
            <a:noFill/>
            <a:ln>
              <a:noFill/>
            </a:ln>
            <a:extLst>
              <a:ext uri="{53640926-AAD7-44D8-BBD7-CCE9431645EC}">
                <a14:shadowObscured xmlns:a14="http://schemas.microsoft.com/office/drawing/2010/main"/>
              </a:ext>
            </a:extLst>
          </p:spPr>
        </p:pic>
      </p:grpSp>
      <p:sp>
        <p:nvSpPr>
          <p:cNvPr id="2053" name="Title 1"/>
          <p:cNvSpPr txBox="1">
            <a:spLocks/>
          </p:cNvSpPr>
          <p:nvPr/>
        </p:nvSpPr>
        <p:spPr bwMode="auto">
          <a:xfrm>
            <a:off x="152400" y="2819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2200" dirty="0">
              <a:solidFill>
                <a:schemeClr val="tx2"/>
              </a:solidFill>
            </a:endParaRPr>
          </a:p>
          <a:p>
            <a:pPr algn="ctr"/>
            <a:endParaRPr lang="en-US" sz="4400" dirty="0">
              <a:solidFill>
                <a:schemeClr val="tx2"/>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4003"/>
            <a:ext cx="9144000" cy="2286000"/>
          </a:xfrm>
          <a:prstGeom prst="rect">
            <a:avLst/>
          </a:prstGeom>
        </p:spPr>
      </p:pic>
      <p:sp>
        <p:nvSpPr>
          <p:cNvPr id="8" name="Subtitle 2"/>
          <p:cNvSpPr txBox="1">
            <a:spLocks/>
          </p:cNvSpPr>
          <p:nvPr/>
        </p:nvSpPr>
        <p:spPr bwMode="auto">
          <a:xfrm>
            <a:off x="5867400" y="5038986"/>
            <a:ext cx="31242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800" dirty="0">
                <a:solidFill>
                  <a:schemeClr val="bg1"/>
                </a:solidFill>
              </a:rPr>
              <a:t>FRIDAY</a:t>
            </a:r>
          </a:p>
          <a:p>
            <a:pPr algn="ctr">
              <a:spcBef>
                <a:spcPct val="20000"/>
              </a:spcBef>
            </a:pPr>
            <a:r>
              <a:rPr lang="en-US" sz="2400" dirty="0">
                <a:solidFill>
                  <a:schemeClr val="bg1"/>
                </a:solidFill>
              </a:rPr>
              <a:t>December 6, 2019</a:t>
            </a:r>
          </a:p>
        </p:txBody>
      </p:sp>
      <p:pic>
        <p:nvPicPr>
          <p:cNvPr id="2" name="nTID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562600" y="4876800"/>
            <a:ext cx="533400" cy="533400"/>
          </a:xfrm>
          <a:prstGeom prst="rect">
            <a:avLst/>
          </a:prstGeom>
        </p:spPr>
      </p:pic>
    </p:spTree>
    <p:extLst>
      <p:ext uri="{BB962C8B-B14F-4D97-AF65-F5344CB8AC3E}">
        <p14:creationId xmlns:p14="http://schemas.microsoft.com/office/powerpoint/2010/main" val="2872347"/>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635" objId="3"/>
        <p14:triggerEvt type="onClick" time="1635" objId="3"/>
        <p14:pauseEvt time="6549" objId="3"/>
        <p14:seekEvt time="6549" objId="3" seek="4826"/>
        <p14:resumeEvt time="6549" objId="3"/>
        <p14:pauseEvt time="41954" objId="3"/>
        <p14:seekEvt time="41954" objId="3" seek="40190"/>
        <p14:resumeEvt time="41954" objId="3"/>
        <p14:stopEvt time="46606"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268289" y="716947"/>
            <a:ext cx="8669336" cy="1264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hlinkClick r:id="rId3"/>
              </a:rPr>
              <a:t>JAN: Accommodation and Compliance Survey Update </a:t>
            </a:r>
            <a:br>
              <a:rPr lang="en-US" sz="4000" b="1" dirty="0">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2285875"/>
            <a:ext cx="8627992" cy="4234504"/>
          </a:xfrm>
          <a:ln>
            <a:noFill/>
          </a:ln>
        </p:spPr>
        <p:txBody>
          <a:bodyPr/>
          <a:lstStyle/>
          <a:p>
            <a:pPr>
              <a:spcBef>
                <a:spcPts val="20"/>
              </a:spcBef>
              <a:tabLst>
                <a:tab pos="182880" algn="l"/>
              </a:tabLst>
            </a:pPr>
            <a:r>
              <a:rPr lang="en-US" sz="2800" dirty="0">
                <a:latin typeface="Calibri"/>
                <a:cs typeface="Calibri"/>
              </a:rPr>
              <a:t>Annual update on the cost and benefits of providing workplace accommodations </a:t>
            </a:r>
          </a:p>
          <a:p>
            <a:pPr>
              <a:spcBef>
                <a:spcPts val="20"/>
              </a:spcBef>
              <a:tabLst>
                <a:tab pos="182880" algn="l"/>
              </a:tabLst>
            </a:pPr>
            <a:r>
              <a:rPr lang="en-US" sz="2800" dirty="0">
                <a:latin typeface="Calibri"/>
                <a:cs typeface="Calibri"/>
              </a:rPr>
              <a:t> 2,744 employers have been interviewed since 2004</a:t>
            </a:r>
          </a:p>
          <a:p>
            <a:pPr>
              <a:spcBef>
                <a:spcPts val="20"/>
              </a:spcBef>
              <a:tabLst>
                <a:tab pos="182880" algn="l"/>
              </a:tabLst>
            </a:pPr>
            <a:r>
              <a:rPr lang="en-US" sz="2800" dirty="0">
                <a:latin typeface="Calibri"/>
                <a:cs typeface="Calibri"/>
              </a:rPr>
              <a:t>58% of accommodations cost $0 and rest typically $500 </a:t>
            </a:r>
          </a:p>
          <a:p>
            <a:pPr>
              <a:spcBef>
                <a:spcPts val="20"/>
              </a:spcBef>
              <a:tabLst>
                <a:tab pos="182880" algn="l"/>
              </a:tabLst>
            </a:pPr>
            <a:r>
              <a:rPr lang="en-US" sz="2800" dirty="0">
                <a:latin typeface="Calibri"/>
                <a:cs typeface="Calibri"/>
              </a:rPr>
              <a:t>Providing accommodations resulted in: </a:t>
            </a:r>
          </a:p>
          <a:p>
            <a:pPr lvl="1">
              <a:spcBef>
                <a:spcPts val="20"/>
              </a:spcBef>
              <a:tabLst>
                <a:tab pos="182880" algn="l"/>
              </a:tabLst>
            </a:pPr>
            <a:r>
              <a:rPr lang="en-US" sz="2400" dirty="0">
                <a:latin typeface="Calibri"/>
                <a:cs typeface="Calibri"/>
              </a:rPr>
              <a:t>retaining valuable employees (89%), </a:t>
            </a:r>
          </a:p>
          <a:p>
            <a:pPr lvl="1">
              <a:spcBef>
                <a:spcPts val="20"/>
              </a:spcBef>
              <a:tabLst>
                <a:tab pos="182880" algn="l"/>
              </a:tabLst>
            </a:pPr>
            <a:r>
              <a:rPr lang="en-US" sz="2400" dirty="0">
                <a:latin typeface="Calibri"/>
                <a:cs typeface="Calibri"/>
              </a:rPr>
              <a:t>improving productivity of e’ee (70%) and overall (55%)</a:t>
            </a:r>
          </a:p>
          <a:p>
            <a:pPr lvl="1">
              <a:spcBef>
                <a:spcPts val="20"/>
              </a:spcBef>
              <a:tabLst>
                <a:tab pos="182880" algn="l"/>
              </a:tabLst>
            </a:pPr>
            <a:r>
              <a:rPr lang="en-US" sz="2400" dirty="0">
                <a:latin typeface="Calibri"/>
                <a:cs typeface="Calibri"/>
              </a:rPr>
              <a:t>Improved companywide morale (61%), </a:t>
            </a:r>
          </a:p>
          <a:p>
            <a:pPr lvl="1">
              <a:spcBef>
                <a:spcPts val="20"/>
              </a:spcBef>
              <a:tabLst>
                <a:tab pos="182880" algn="l"/>
              </a:tabLst>
            </a:pPr>
            <a:r>
              <a:rPr lang="en-US" sz="2400" dirty="0">
                <a:latin typeface="Calibri"/>
                <a:cs typeface="Calibri"/>
              </a:rPr>
              <a:t>reducing workers' compensation (36%)</a:t>
            </a:r>
          </a:p>
          <a:p>
            <a:pPr lvl="1">
              <a:spcBef>
                <a:spcPts val="20"/>
              </a:spcBef>
              <a:tabLst>
                <a:tab pos="182880" algn="l"/>
              </a:tabLst>
            </a:pPr>
            <a:r>
              <a:rPr lang="en-US" sz="2400" dirty="0">
                <a:latin typeface="Calibri"/>
                <a:cs typeface="Calibri"/>
              </a:rPr>
              <a:t>improving company diversity (40%).</a:t>
            </a:r>
          </a:p>
          <a:p>
            <a:pPr>
              <a:spcBef>
                <a:spcPts val="20"/>
              </a:spcBef>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8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58947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13404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hlinkClick r:id="rId3"/>
              </a:rPr>
              <a:t>Employment and Unemployment Rates of People who are BVI</a:t>
            </a:r>
            <a:br>
              <a:rPr lang="en-US" sz="4000" b="1" dirty="0">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2209801"/>
            <a:ext cx="8627992" cy="4310578"/>
          </a:xfrm>
          <a:ln>
            <a:noFill/>
          </a:ln>
        </p:spPr>
        <p:txBody>
          <a:bodyPr/>
          <a:lstStyle/>
          <a:p>
            <a:pPr>
              <a:spcBef>
                <a:spcPts val="20"/>
              </a:spcBef>
              <a:tabLst>
                <a:tab pos="182880" algn="l"/>
              </a:tabLst>
            </a:pPr>
            <a:r>
              <a:rPr lang="en-US" sz="2800" i="1" dirty="0">
                <a:latin typeface="Calibri"/>
                <a:cs typeface="Calibri"/>
              </a:rPr>
              <a:t>Journal of Visual Impairment and Blindness</a:t>
            </a:r>
            <a:r>
              <a:rPr lang="en-US" sz="2800" dirty="0">
                <a:latin typeface="Calibri"/>
                <a:cs typeface="Calibri"/>
              </a:rPr>
              <a:t>,11/18/19</a:t>
            </a:r>
          </a:p>
          <a:p>
            <a:pPr>
              <a:spcBef>
                <a:spcPts val="20"/>
              </a:spcBef>
              <a:tabLst>
                <a:tab pos="182880" algn="l"/>
              </a:tabLst>
            </a:pPr>
            <a:r>
              <a:rPr lang="en-US" sz="2800" dirty="0">
                <a:latin typeface="Calibri"/>
                <a:cs typeface="Calibri"/>
              </a:rPr>
              <a:t>McDonnall and Sui; RRTC on Blindness and Low Vision at Mississippi State </a:t>
            </a:r>
          </a:p>
          <a:p>
            <a:pPr>
              <a:spcBef>
                <a:spcPts val="20"/>
              </a:spcBef>
              <a:tabLst>
                <a:tab pos="182880" algn="l"/>
              </a:tabLst>
            </a:pPr>
            <a:r>
              <a:rPr lang="en-US" sz="2800" dirty="0">
                <a:latin typeface="Calibri"/>
                <a:cs typeface="Calibri"/>
              </a:rPr>
              <a:t>Data from ACS, and 3 other nationally representative surveys</a:t>
            </a:r>
          </a:p>
          <a:p>
            <a:pPr>
              <a:spcBef>
                <a:spcPts val="20"/>
              </a:spcBef>
              <a:tabLst>
                <a:tab pos="182880" algn="l"/>
              </a:tabLst>
            </a:pPr>
            <a:r>
              <a:rPr lang="en-US" sz="2800" dirty="0">
                <a:latin typeface="Calibri"/>
                <a:cs typeface="Calibri"/>
              </a:rPr>
              <a:t>Unemployment ranged from 4% (‘94-’95) to 19.8% (‘11)</a:t>
            </a:r>
          </a:p>
          <a:p>
            <a:pPr>
              <a:spcBef>
                <a:spcPts val="20"/>
              </a:spcBef>
              <a:tabLst>
                <a:tab pos="182880" algn="l"/>
              </a:tabLst>
            </a:pPr>
            <a:r>
              <a:rPr lang="en-US" sz="2800" dirty="0">
                <a:latin typeface="Calibri"/>
                <a:cs typeface="Calibri"/>
              </a:rPr>
              <a:t>Employment ranged from 36.3% (‘11) to 44.2% (‘17)</a:t>
            </a:r>
          </a:p>
          <a:p>
            <a:pPr>
              <a:spcBef>
                <a:spcPts val="20"/>
              </a:spcBef>
              <a:tabLst>
                <a:tab pos="182880" algn="l"/>
              </a:tabLst>
            </a:pPr>
            <a:r>
              <a:rPr lang="en-US" sz="2800" dirty="0">
                <a:latin typeface="Calibri"/>
                <a:cs typeface="Calibri"/>
              </a:rPr>
              <a:t>No significant increase over time</a:t>
            </a:r>
          </a:p>
          <a:p>
            <a:pPr>
              <a:spcBef>
                <a:spcPts val="20"/>
              </a:spcBef>
              <a:tabLst>
                <a:tab pos="182880" algn="l"/>
              </a:tabLst>
            </a:pPr>
            <a:endParaRPr lang="en-US" sz="2800" dirty="0">
              <a:latin typeface="Calibri"/>
              <a:cs typeface="Calibri"/>
            </a:endParaRPr>
          </a:p>
          <a:p>
            <a:pPr marL="0" indent="0">
              <a:buNone/>
              <a:tabLst>
                <a:tab pos="182880" algn="l"/>
              </a:tabLst>
            </a:pPr>
            <a:endParaRPr lang="en-US" sz="28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8061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8070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hlinkClick r:id="rId3"/>
              </a:rPr>
              <a:t>Employment Policy and Autism</a:t>
            </a: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603805"/>
            <a:ext cx="8627992" cy="4916574"/>
          </a:xfrm>
          <a:ln>
            <a:noFill/>
          </a:ln>
        </p:spPr>
        <p:txBody>
          <a:bodyPr/>
          <a:lstStyle/>
          <a:p>
            <a:pPr>
              <a:buFont typeface="Arial"/>
              <a:buChar char="•"/>
              <a:tabLst>
                <a:tab pos="182880" algn="l"/>
              </a:tabLst>
            </a:pPr>
            <a:r>
              <a:rPr lang="en-US" sz="2800" u="sng" dirty="0">
                <a:latin typeface="Calibri" panose="020F0502020204030204" pitchFamily="34" charset="0"/>
                <a:cs typeface="Calibri" panose="020F0502020204030204" pitchFamily="34" charset="0"/>
              </a:rPr>
              <a:t>Employment policy and autism: Analysis of state Workforce Innovation and Opportunity Act (WIOA) implementation plans; </a:t>
            </a:r>
            <a:r>
              <a:rPr lang="en-US" sz="2800" i="1" dirty="0">
                <a:latin typeface="Calibri" panose="020F0502020204030204" pitchFamily="34" charset="0"/>
                <a:cs typeface="Calibri" panose="020F0502020204030204" pitchFamily="34" charset="0"/>
              </a:rPr>
              <a:t>Journal of Vocational Rehabilitation;</a:t>
            </a:r>
            <a:r>
              <a:rPr lang="en-US" sz="2800" u="sng"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Roux, Garfield, Shattuck</a:t>
            </a:r>
          </a:p>
          <a:p>
            <a:pPr>
              <a:buFont typeface="Arial"/>
              <a:buChar char="•"/>
              <a:tabLst>
                <a:tab pos="182880" algn="l"/>
              </a:tabLst>
            </a:pPr>
            <a:r>
              <a:rPr lang="en-US" sz="2800" dirty="0">
                <a:latin typeface="Calibri" panose="020F0502020204030204" pitchFamily="34" charset="0"/>
                <a:cs typeface="Calibri" panose="020F0502020204030204" pitchFamily="34" charset="0"/>
              </a:rPr>
              <a:t>Examined how the needs of transition-age youth and adults with autism are addressed in state WIOA plans</a:t>
            </a:r>
          </a:p>
          <a:p>
            <a:pPr>
              <a:buFont typeface="Arial"/>
              <a:buChar char="•"/>
              <a:tabLst>
                <a:tab pos="182880" algn="l"/>
              </a:tabLst>
            </a:pPr>
            <a:r>
              <a:rPr lang="en-US" sz="2800" dirty="0">
                <a:latin typeface="Calibri" panose="020F0502020204030204" pitchFamily="34" charset="0"/>
                <a:cs typeface="Calibri" panose="020F0502020204030204" pitchFamily="34" charset="0"/>
              </a:rPr>
              <a:t>Of the 51 state plans, 44 had references to autism; 19 explicitly identified autism as underserved by VR; within states who so defined, 10 provided comprehensive plans which defined goals and strategies to address</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8520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400" y="490954"/>
            <a:ext cx="8785225" cy="14140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hlinkClick r:id="rId3"/>
              </a:rPr>
              <a:t>Access to Justice: Reducing Jail Incarceration </a:t>
            </a: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905001"/>
            <a:ext cx="8627992" cy="4800599"/>
          </a:xfrm>
          <a:ln>
            <a:noFill/>
          </a:ln>
        </p:spPr>
        <p:txBody>
          <a:bodyPr/>
          <a:lstStyle/>
          <a:p>
            <a:pPr>
              <a:tabLst>
                <a:tab pos="182880" algn="l"/>
              </a:tabLst>
            </a:pPr>
            <a:r>
              <a:rPr lang="en-US" sz="2800" dirty="0">
                <a:latin typeface="Calibri"/>
                <a:cs typeface="Calibri"/>
              </a:rPr>
              <a:t>Access Living with funding from John D. and Catherine T. MacArthur Foundation's Safety and Justice Challenge</a:t>
            </a:r>
          </a:p>
          <a:p>
            <a:pPr>
              <a:tabLst>
                <a:tab pos="182880" algn="l"/>
              </a:tabLst>
            </a:pPr>
            <a:r>
              <a:rPr lang="en-US" sz="2800" dirty="0">
                <a:latin typeface="Calibri"/>
                <a:cs typeface="Calibri"/>
              </a:rPr>
              <a:t>How pwd experience the criminal justice system</a:t>
            </a:r>
          </a:p>
          <a:p>
            <a:pPr>
              <a:tabLst>
                <a:tab pos="182880" algn="l"/>
              </a:tabLst>
            </a:pPr>
            <a:r>
              <a:rPr lang="en-US" sz="2800" dirty="0">
                <a:latin typeface="Calibri"/>
                <a:cs typeface="Calibri"/>
              </a:rPr>
              <a:t>National Inmate Survey = 40% of people in jail report at least 1 disability </a:t>
            </a:r>
          </a:p>
          <a:p>
            <a:pPr>
              <a:tabLst>
                <a:tab pos="182880" algn="l"/>
              </a:tabLst>
            </a:pPr>
            <a:r>
              <a:rPr lang="en-US" sz="2800" dirty="0">
                <a:latin typeface="Calibri"/>
                <a:cs typeface="Calibri"/>
              </a:rPr>
              <a:t>Despite innovative strategies to reduce incarceration, many missed opportunities to reduce incarceration  </a:t>
            </a:r>
          </a:p>
          <a:p>
            <a:pPr>
              <a:tabLst>
                <a:tab pos="182880" algn="l"/>
              </a:tabLst>
            </a:pPr>
            <a:r>
              <a:rPr lang="en-US" sz="2800" dirty="0">
                <a:latin typeface="Calibri"/>
                <a:cs typeface="Calibri"/>
              </a:rPr>
              <a:t>Significant work still needed: research, analysis, review of policy and practices plus evaluation and continued public dialogue</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1146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1264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Access Living Report on Jails and People with Disabilities (con.)</a:t>
            </a:r>
          </a:p>
        </p:txBody>
      </p:sp>
      <p:sp>
        <p:nvSpPr>
          <p:cNvPr id="5" name="Content Placeholder 4"/>
          <p:cNvSpPr>
            <a:spLocks noGrp="1"/>
          </p:cNvSpPr>
          <p:nvPr>
            <p:ph idx="1"/>
          </p:nvPr>
        </p:nvSpPr>
        <p:spPr>
          <a:xfrm>
            <a:off x="309633" y="2057276"/>
            <a:ext cx="8627992" cy="4648324"/>
          </a:xfrm>
          <a:ln>
            <a:noFill/>
          </a:ln>
        </p:spPr>
        <p:txBody>
          <a:bodyPr/>
          <a:lstStyle/>
          <a:p>
            <a:pPr>
              <a:tabLst>
                <a:tab pos="182880" algn="l"/>
              </a:tabLst>
            </a:pPr>
            <a:r>
              <a:rPr lang="en-US" sz="2800" dirty="0">
                <a:latin typeface="Calibri"/>
                <a:cs typeface="Calibri"/>
              </a:rPr>
              <a:t>Policy Recommendations:</a:t>
            </a:r>
          </a:p>
          <a:p>
            <a:pPr lvl="1"/>
            <a:r>
              <a:rPr lang="en-US" sz="2600" dirty="0">
                <a:latin typeface="Calibri" panose="020F0502020204030204" pitchFamily="34" charset="0"/>
                <a:cs typeface="Calibri" panose="020F0502020204030204" pitchFamily="34" charset="0"/>
              </a:rPr>
              <a:t>Increase storytelling and advocacy opportunities for pwd who have had contact with the criminal justice system. </a:t>
            </a:r>
          </a:p>
          <a:p>
            <a:pPr lvl="1"/>
            <a:r>
              <a:rPr lang="en-US" sz="2600" dirty="0">
                <a:latin typeface="Calibri" panose="020F0502020204030204" pitchFamily="34" charset="0"/>
                <a:cs typeface="Calibri" panose="020F0502020204030204" pitchFamily="34" charset="0"/>
              </a:rPr>
              <a:t>Clear cross-disability accommodation policies/protocols</a:t>
            </a:r>
          </a:p>
          <a:p>
            <a:pPr lvl="1"/>
            <a:r>
              <a:rPr lang="en-US" sz="2600" dirty="0">
                <a:latin typeface="Calibri" panose="020F0502020204030204" pitchFamily="34" charset="0"/>
                <a:cs typeface="Calibri" panose="020F0502020204030204" pitchFamily="34" charset="0"/>
              </a:rPr>
              <a:t>Staff and professional training on a cross-disability framework to identify and support pwd</a:t>
            </a:r>
          </a:p>
          <a:p>
            <a:pPr lvl="1"/>
            <a:r>
              <a:rPr lang="en-US" sz="2600" dirty="0">
                <a:latin typeface="Calibri" panose="020F0502020204030204" pitchFamily="34" charset="0"/>
                <a:cs typeface="Calibri" panose="020F0502020204030204" pitchFamily="34" charset="0"/>
              </a:rPr>
              <a:t>Internal employee ADA accommodation guides/training</a:t>
            </a:r>
          </a:p>
          <a:p>
            <a:pPr lvl="1"/>
            <a:r>
              <a:rPr lang="en-US" sz="2600" dirty="0">
                <a:latin typeface="Calibri" panose="020F0502020204030204" pitchFamily="34" charset="0"/>
                <a:cs typeface="Calibri" panose="020F0502020204030204" pitchFamily="34" charset="0"/>
              </a:rPr>
              <a:t>Meaningful alternatives to a police response to crisis  </a:t>
            </a:r>
          </a:p>
          <a:p>
            <a:pPr lvl="1"/>
            <a:r>
              <a:rPr lang="en-US" sz="2600" dirty="0">
                <a:latin typeface="Calibri" panose="020F0502020204030204" pitchFamily="34" charset="0"/>
                <a:cs typeface="Calibri" panose="020F0502020204030204" pitchFamily="34" charset="0"/>
              </a:rPr>
              <a:t>Continued cross-disability work to reduce incarceration</a:t>
            </a:r>
            <a:endParaRPr lang="en-US" sz="2600" dirty="0">
              <a:latin typeface="Calibri"/>
              <a:cs typeface="Calibri"/>
            </a:endParaRPr>
          </a:p>
          <a:p>
            <a:pPr lvl="1"/>
            <a:r>
              <a:rPr lang="en-US" sz="2600" dirty="0">
                <a:latin typeface="Calibri" panose="020F0502020204030204" pitchFamily="34" charset="0"/>
                <a:cs typeface="Calibri" panose="020F0502020204030204" pitchFamily="34" charset="0"/>
              </a:rPr>
              <a:t>Invest in affordable accessible housing options </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2"/>
          <p:cNvPicPr>
            <a:picLocks noChangeAspect="1"/>
          </p:cNvPicPr>
          <p:nvPr/>
        </p:nvPicPr>
        <p:blipFill>
          <a:blip r:embed="rId4"/>
          <a:stretch>
            <a:fillRect/>
          </a:stretch>
        </p:blipFill>
        <p:spPr>
          <a:xfrm>
            <a:off x="7734965" y="630715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22904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400" y="582918"/>
            <a:ext cx="8627992" cy="8408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hlinkClick r:id="rId3"/>
              </a:rPr>
              <a:t>GPS - Entrepreneurship</a:t>
            </a: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515760"/>
            <a:ext cx="8627992" cy="5004619"/>
          </a:xfrm>
          <a:ln>
            <a:noFill/>
          </a:ln>
        </p:spPr>
        <p:txBody>
          <a:bodyPr/>
          <a:lstStyle/>
          <a:p>
            <a:pPr>
              <a:buFont typeface="Arial"/>
              <a:buChar char="•"/>
              <a:tabLst>
                <a:tab pos="182880" algn="l"/>
              </a:tabLst>
            </a:pPr>
            <a:r>
              <a:rPr lang="en-US" sz="2800" dirty="0">
                <a:latin typeface="Calibri"/>
                <a:cs typeface="Calibri"/>
              </a:rPr>
              <a:t>WIOA provides for support for youth and adults gain the entrepreneurial skills necessary to engage in work as an entrepreneur. Can include: </a:t>
            </a:r>
          </a:p>
          <a:p>
            <a:pPr lvl="1">
              <a:tabLst>
                <a:tab pos="182880" algn="l"/>
              </a:tabLst>
            </a:pPr>
            <a:r>
              <a:rPr lang="en-US" sz="2400" dirty="0">
                <a:latin typeface="Calibri"/>
                <a:cs typeface="Calibri"/>
              </a:rPr>
              <a:t>skills and education training; </a:t>
            </a:r>
          </a:p>
          <a:p>
            <a:pPr lvl="1">
              <a:tabLst>
                <a:tab pos="182880" algn="l"/>
              </a:tabLst>
            </a:pPr>
            <a:r>
              <a:rPr lang="en-US" sz="2400" dirty="0">
                <a:latin typeface="Calibri"/>
                <a:cs typeface="Calibri"/>
              </a:rPr>
              <a:t>career awareness and counseling; and </a:t>
            </a:r>
          </a:p>
          <a:p>
            <a:pPr lvl="1">
              <a:tabLst>
                <a:tab pos="182880" algn="l"/>
              </a:tabLst>
            </a:pPr>
            <a:r>
              <a:rPr lang="en-US" sz="2400" dirty="0">
                <a:latin typeface="Calibri"/>
                <a:cs typeface="Calibri"/>
              </a:rPr>
              <a:t>services providing labor market and employment information about in-demand industry sectors.</a:t>
            </a:r>
          </a:p>
          <a:p>
            <a:pPr>
              <a:tabLst>
                <a:tab pos="182880" algn="l"/>
              </a:tabLst>
            </a:pPr>
            <a:r>
              <a:rPr lang="en-US" sz="2800" dirty="0">
                <a:latin typeface="Calibri"/>
                <a:cs typeface="Calibri"/>
              </a:rPr>
              <a:t>Communities of practice – Self-Employment Assistance Center and Youth Connections</a:t>
            </a:r>
          </a:p>
          <a:p>
            <a:pPr>
              <a:tabLst>
                <a:tab pos="182880" algn="l"/>
              </a:tabLst>
            </a:pPr>
            <a:r>
              <a:rPr lang="en-US" sz="2800" dirty="0">
                <a:latin typeface="Calibri"/>
                <a:cs typeface="Calibri"/>
              </a:rPr>
              <a:t>Resources, examples, case studies</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04543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11880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hlinkClick r:id="rId3"/>
              </a:rPr>
              <a:t>Inclusive Supported Employment: International Learning Series</a:t>
            </a: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2060878"/>
            <a:ext cx="8627992" cy="4459501"/>
          </a:xfrm>
          <a:ln>
            <a:noFill/>
          </a:ln>
        </p:spPr>
        <p:txBody>
          <a:bodyPr/>
          <a:lstStyle/>
          <a:p>
            <a:pPr>
              <a:buFont typeface="Arial"/>
              <a:buChar char="•"/>
              <a:tabLst>
                <a:tab pos="182880" algn="l"/>
              </a:tabLst>
            </a:pPr>
            <a:r>
              <a:rPr lang="en-US" sz="2400" dirty="0">
                <a:latin typeface="Calibri"/>
                <a:cs typeface="Calibri"/>
              </a:rPr>
              <a:t>The National Competence Center on Developmental Disabilities (NAKU) of Norway and the North Dakota Center for Persons with Disabilities (NDCPD) of North Dakota, USA </a:t>
            </a:r>
          </a:p>
          <a:p>
            <a:pPr>
              <a:buFont typeface="Arial"/>
              <a:buChar char="•"/>
              <a:tabLst>
                <a:tab pos="182880" algn="l"/>
              </a:tabLst>
            </a:pPr>
            <a:r>
              <a:rPr lang="en-US" sz="2400" dirty="0">
                <a:latin typeface="Calibri"/>
                <a:cs typeface="Calibri"/>
              </a:rPr>
              <a:t>Inclusive Supported Employment (also known as Customized Employment). </a:t>
            </a:r>
          </a:p>
          <a:p>
            <a:pPr lvl="1">
              <a:buFont typeface="Arial"/>
              <a:buChar char="•"/>
              <a:tabLst>
                <a:tab pos="182880" algn="l"/>
              </a:tabLst>
            </a:pPr>
            <a:r>
              <a:rPr lang="en-US" sz="2400" dirty="0">
                <a:latin typeface="Calibri"/>
                <a:cs typeface="Calibri"/>
              </a:rPr>
              <a:t>4 online webinars, 12/5/19, 3/18/20, + 2 more dates TBD </a:t>
            </a:r>
          </a:p>
          <a:p>
            <a:pPr lvl="1">
              <a:buFont typeface="Arial"/>
              <a:buChar char="•"/>
              <a:tabLst>
                <a:tab pos="182880" algn="l"/>
              </a:tabLst>
            </a:pPr>
            <a:r>
              <a:rPr lang="en-US" sz="2400" dirty="0">
                <a:latin typeface="Calibri"/>
                <a:cs typeface="Calibri"/>
              </a:rPr>
              <a:t>Focused pre-conference on Inclusive Supported Employment in Washington, DC in the fall of 2020</a:t>
            </a:r>
          </a:p>
          <a:p>
            <a:pPr lvl="1">
              <a:buFont typeface="Arial"/>
              <a:buChar char="•"/>
              <a:tabLst>
                <a:tab pos="182880" algn="l"/>
              </a:tabLst>
            </a:pPr>
            <a:r>
              <a:rPr lang="en-US" sz="2400" dirty="0">
                <a:latin typeface="Calibri"/>
                <a:cs typeface="Calibri"/>
              </a:rPr>
              <a:t>Basics, international perspectives on legal and policy measures,  international implementation </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372167" y="6374831"/>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4252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9633" y="716947"/>
            <a:ext cx="8627992" cy="12172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Webinar:  Transportation and Transition for Students with Autism</a:t>
            </a:r>
          </a:p>
        </p:txBody>
      </p:sp>
      <p:sp>
        <p:nvSpPr>
          <p:cNvPr id="5" name="Content Placeholder 4"/>
          <p:cNvSpPr>
            <a:spLocks noGrp="1"/>
          </p:cNvSpPr>
          <p:nvPr>
            <p:ph idx="1"/>
          </p:nvPr>
        </p:nvSpPr>
        <p:spPr>
          <a:xfrm>
            <a:off x="309633" y="2362075"/>
            <a:ext cx="8627992" cy="4158303"/>
          </a:xfrm>
          <a:ln>
            <a:noFill/>
          </a:ln>
        </p:spPr>
        <p:txBody>
          <a:bodyPr/>
          <a:lstStyle/>
          <a:p>
            <a:pPr>
              <a:buFont typeface="Arial"/>
              <a:buChar char="•"/>
              <a:tabLst>
                <a:tab pos="182880" algn="l"/>
              </a:tabLst>
            </a:pPr>
            <a:r>
              <a:rPr lang="en-US" sz="2800" dirty="0">
                <a:latin typeface="Calibri"/>
                <a:cs typeface="Calibri"/>
                <a:hlinkClick r:id="rId3"/>
              </a:rPr>
              <a:t>Transportation and Mobility Options to Support Postschool Transition for Youth with Autism</a:t>
            </a:r>
            <a:endParaRPr lang="en-US" sz="2800" dirty="0">
              <a:latin typeface="Calibri"/>
              <a:cs typeface="Calibri"/>
            </a:endParaRPr>
          </a:p>
          <a:p>
            <a:pPr>
              <a:tabLst>
                <a:tab pos="182880" algn="l"/>
              </a:tabLst>
            </a:pPr>
            <a:r>
              <a:rPr lang="en-US" sz="2800" dirty="0">
                <a:latin typeface="Calibri"/>
                <a:cs typeface="Calibri"/>
              </a:rPr>
              <a:t>Wednesday, December 11; 3-4 Eastern; The National Center for Mobility Management and FTA at DOT</a:t>
            </a:r>
          </a:p>
          <a:p>
            <a:pPr>
              <a:tabLst>
                <a:tab pos="182880" algn="l"/>
              </a:tabLst>
            </a:pPr>
            <a:r>
              <a:rPr lang="en-US" sz="2800" dirty="0">
                <a:latin typeface="Calibri"/>
                <a:cs typeface="Calibri"/>
              </a:rPr>
              <a:t>Youth with autism transitioning out of high school </a:t>
            </a:r>
          </a:p>
          <a:p>
            <a:pPr>
              <a:tabLst>
                <a:tab pos="182880" algn="l"/>
              </a:tabLst>
            </a:pPr>
            <a:r>
              <a:rPr lang="en-US" sz="2800" dirty="0">
                <a:latin typeface="Calibri"/>
                <a:cs typeface="Calibri"/>
              </a:rPr>
              <a:t>Leverage mobility resources and develop connections with transportation providers </a:t>
            </a:r>
          </a:p>
          <a:p>
            <a:pP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464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6371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hlinkClick r:id="rId3"/>
              </a:rPr>
              <a:t>Make It Work Video Series</a:t>
            </a:r>
            <a:br>
              <a:rPr lang="en-US" sz="4000" b="1" dirty="0">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752475"/>
            <a:ext cx="8627992" cy="4767904"/>
          </a:xfrm>
          <a:ln>
            <a:noFill/>
          </a:ln>
        </p:spPr>
        <p:txBody>
          <a:bodyPr/>
          <a:lstStyle/>
          <a:p>
            <a:pPr>
              <a:tabLst>
                <a:tab pos="182880" algn="l"/>
              </a:tabLst>
            </a:pPr>
            <a:r>
              <a:rPr lang="en-US" sz="2800" dirty="0">
                <a:latin typeface="Calibri" panose="020F0502020204030204" pitchFamily="34" charset="0"/>
                <a:ea typeface="Calibri" panose="020F0502020204030204" pitchFamily="34" charset="0"/>
                <a:cs typeface="Calibri" panose="020F0502020204030204" pitchFamily="34" charset="0"/>
              </a:rPr>
              <a:t>Employment Empowerment video series</a:t>
            </a:r>
          </a:p>
          <a:p>
            <a:pPr>
              <a:tabLst>
                <a:tab pos="182880" algn="l"/>
              </a:tabLst>
            </a:pPr>
            <a:r>
              <a:rPr lang="en-US" sz="2800" dirty="0">
                <a:latin typeface="Calibri" panose="020F0502020204030204" pitchFamily="34" charset="0"/>
                <a:ea typeface="Calibri" panose="020F0502020204030204" pitchFamily="34" charset="0"/>
                <a:cs typeface="Calibri" panose="020F0502020204030204" pitchFamily="34" charset="0"/>
              </a:rPr>
              <a:t>8 videos; each captioned and audio described; transcripts available</a:t>
            </a:r>
          </a:p>
          <a:p>
            <a:pPr>
              <a:tabLst>
                <a:tab pos="182880" algn="l"/>
              </a:tabLst>
            </a:pPr>
            <a:r>
              <a:rPr lang="en-US" sz="2800" dirty="0">
                <a:latin typeface="Calibri" panose="020F0502020204030204" pitchFamily="34" charset="0"/>
                <a:ea typeface="Calibri" panose="020F0502020204030204" pitchFamily="34" charset="0"/>
                <a:cs typeface="Calibri" panose="020F0502020204030204" pitchFamily="34" charset="0"/>
              </a:rPr>
              <a:t>Instructional topics on fundamental skills development,  to prepare for competitive employment </a:t>
            </a:r>
          </a:p>
          <a:p>
            <a:pPr>
              <a:tabLst>
                <a:tab pos="182880" algn="l"/>
              </a:tabLst>
            </a:pPr>
            <a:r>
              <a:rPr lang="en-US" sz="2800" dirty="0">
                <a:latin typeface="Calibri" panose="020F0502020204030204" pitchFamily="34" charset="0"/>
                <a:ea typeface="Calibri" panose="020F0502020204030204" pitchFamily="34" charset="0"/>
                <a:cs typeface="Calibri" panose="020F0502020204030204" pitchFamily="34" charset="0"/>
              </a:rPr>
              <a:t>Plain language addressing stereotypes, discrimination, as well as job skills, hiring, how to find a job skills, pathways and planning. </a:t>
            </a:r>
          </a:p>
          <a:p>
            <a:pPr>
              <a:tabLst>
                <a:tab pos="182880"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a:tabLst>
                <a:tab pos="182880" algn="l"/>
              </a:tabLst>
            </a:pPr>
            <a:r>
              <a:rPr lang="en-US" sz="2800" dirty="0">
                <a:latin typeface="Calibri"/>
                <a:cs typeface="Calibri"/>
              </a:rPr>
              <a:t>WID web site, Facebook and YouTube </a:t>
            </a:r>
          </a:p>
          <a:p>
            <a:pP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3C8C51-5C2C-4384-A700-77A3B77AC63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0666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 y="716947"/>
            <a:ext cx="9003145" cy="955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Save the Date!</a:t>
            </a:r>
          </a:p>
        </p:txBody>
      </p:sp>
      <p:sp>
        <p:nvSpPr>
          <p:cNvPr id="5" name="Content Placeholder 4"/>
          <p:cNvSpPr>
            <a:spLocks noGrp="1"/>
          </p:cNvSpPr>
          <p:nvPr>
            <p:ph idx="1"/>
          </p:nvPr>
        </p:nvSpPr>
        <p:spPr>
          <a:xfrm>
            <a:off x="294079" y="1905000"/>
            <a:ext cx="8627992" cy="4713922"/>
          </a:xfrm>
          <a:ln>
            <a:noFill/>
          </a:ln>
        </p:spPr>
        <p:txBody>
          <a:bodyPr/>
          <a:lstStyle/>
          <a:p>
            <a:pPr marL="0" indent="0" algn="ctr">
              <a:buNone/>
              <a:tabLst>
                <a:tab pos="182880" algn="l"/>
              </a:tabLst>
            </a:pPr>
            <a:r>
              <a:rPr lang="en-US" sz="2800" dirty="0">
                <a:latin typeface="Calibri"/>
                <a:cs typeface="Calibri"/>
              </a:rPr>
              <a:t>The Release of the Annual Disability Statistics Compendium is coming in 2020. </a:t>
            </a:r>
          </a:p>
          <a:p>
            <a:pPr marL="0" indent="0" algn="ctr">
              <a:buNone/>
              <a:tabLst>
                <a:tab pos="182880" algn="l"/>
              </a:tabLst>
            </a:pPr>
            <a:endParaRPr lang="en-US" sz="2400" dirty="0">
              <a:latin typeface="Calibri"/>
              <a:cs typeface="Calibri"/>
            </a:endParaRPr>
          </a:p>
          <a:p>
            <a:pPr marL="0" indent="0" algn="ctr">
              <a:buNone/>
              <a:tabLst>
                <a:tab pos="182880" algn="l"/>
              </a:tabLst>
            </a:pPr>
            <a:r>
              <a:rPr lang="en-US" sz="2400" dirty="0">
                <a:latin typeface="Calibri"/>
                <a:cs typeface="Calibri"/>
              </a:rPr>
              <a:t>February 11, 2020</a:t>
            </a:r>
          </a:p>
          <a:p>
            <a:pPr marL="0" indent="0" algn="ctr">
              <a:buNone/>
              <a:tabLst>
                <a:tab pos="182880" algn="l"/>
              </a:tabLst>
            </a:pPr>
            <a:r>
              <a:rPr lang="en-US" sz="2400" dirty="0">
                <a:latin typeface="Calibri"/>
                <a:cs typeface="Calibri"/>
              </a:rPr>
              <a:t>Holiday Inn Washington – Capitol</a:t>
            </a:r>
          </a:p>
          <a:p>
            <a:pPr marL="0" indent="0" algn="ctr">
              <a:buNone/>
              <a:tabLst>
                <a:tab pos="182880" algn="l"/>
              </a:tabLst>
            </a:pPr>
            <a:r>
              <a:rPr lang="en-US" sz="2400" dirty="0">
                <a:latin typeface="Calibri"/>
                <a:cs typeface="Calibri"/>
              </a:rPr>
              <a:t>Washington, DC</a:t>
            </a:r>
          </a:p>
          <a:p>
            <a:pPr marL="0" indent="0" algn="ctr">
              <a:buNone/>
              <a:tabLst>
                <a:tab pos="182880" algn="l"/>
              </a:tabLst>
            </a:pPr>
            <a:endParaRPr lang="en-US" sz="2400" i="1" dirty="0">
              <a:solidFill>
                <a:srgbClr val="0070C0"/>
              </a:solidFill>
              <a:latin typeface="Calibri"/>
              <a:cs typeface="Calibri"/>
            </a:endParaRPr>
          </a:p>
          <a:p>
            <a:pPr marL="0" indent="0" algn="ctr">
              <a:buNone/>
              <a:tabLst>
                <a:tab pos="182880" algn="l"/>
              </a:tabLst>
            </a:pPr>
            <a:r>
              <a:rPr lang="en-US" sz="2400" i="1" dirty="0">
                <a:solidFill>
                  <a:srgbClr val="002060"/>
                </a:solidFill>
                <a:latin typeface="Calibri"/>
                <a:cs typeface="Calibri"/>
              </a:rPr>
              <a:t>Participate in person or online. Watch for a link to register soon! </a:t>
            </a:r>
          </a:p>
          <a:p>
            <a:pPr algn="ctr">
              <a:tabLst>
                <a:tab pos="182880" algn="l"/>
              </a:tabLst>
            </a:pPr>
            <a:endParaRPr lang="en-US" sz="2400" dirty="0">
              <a:latin typeface="Calibri"/>
              <a:cs typeface="Calibri"/>
            </a:endParaRPr>
          </a:p>
          <a:p>
            <a:pPr algn="ctr">
              <a:tabLst>
                <a:tab pos="182880" algn="l"/>
              </a:tabLst>
            </a:pPr>
            <a:endParaRPr lang="en-US" sz="2400" dirty="0">
              <a:latin typeface="Calibri"/>
              <a:cs typeface="Calibri"/>
            </a:endParaRPr>
          </a:p>
          <a:p>
            <a:pPr algn="ctr">
              <a:tabLst>
                <a:tab pos="182880" algn="l"/>
              </a:tabLst>
            </a:pPr>
            <a:endParaRPr lang="en-US" sz="2400" dirty="0">
              <a:latin typeface="Calibri"/>
              <a:cs typeface="Calibri"/>
            </a:endParaRPr>
          </a:p>
          <a:p>
            <a:pPr>
              <a:tabLst>
                <a:tab pos="182880" algn="l"/>
              </a:tabLst>
            </a:pPr>
            <a:endParaRPr lang="en-US" sz="2400" dirty="0">
              <a:latin typeface="Calibri"/>
              <a:cs typeface="Calibri"/>
            </a:endParaRPr>
          </a:p>
          <a:p>
            <a:pPr lvl="1">
              <a:tabLst>
                <a:tab pos="182880" algn="l"/>
              </a:tabLst>
            </a:pPr>
            <a:endParaRPr lang="en-US" sz="2000" dirty="0">
              <a:latin typeface="Calibri"/>
              <a:cs typeface="Calibri"/>
            </a:endParaRPr>
          </a:p>
          <a:p>
            <a:pPr lvl="1">
              <a:tabLst>
                <a:tab pos="182880" algn="l"/>
              </a:tabLst>
            </a:pPr>
            <a:endParaRPr lang="en-US" sz="2000" dirty="0">
              <a:latin typeface="Calibri"/>
              <a:cs typeface="Calibri"/>
            </a:endParaRPr>
          </a:p>
          <a:p>
            <a:pPr lvl="1">
              <a:tabLst>
                <a:tab pos="182880" algn="l"/>
              </a:tabLst>
            </a:pPr>
            <a:endParaRPr lang="en-US" sz="2400" dirty="0">
              <a:latin typeface="Calibri"/>
              <a:cs typeface="Calibri"/>
            </a:endParaRPr>
          </a:p>
          <a:p>
            <a:pPr>
              <a:tabLst>
                <a:tab pos="182880" algn="l"/>
              </a:tabLst>
            </a:pPr>
            <a:endParaRPr lang="en-US" sz="2400" dirty="0">
              <a:latin typeface="Calibri"/>
              <a:cs typeface="Calibri"/>
            </a:endParaRPr>
          </a:p>
          <a:p>
            <a:pPr lvl="1">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2"/>
          <p:cNvPicPr>
            <a:picLocks noChangeAspect="1"/>
          </p:cNvPicPr>
          <p:nvPr/>
        </p:nvPicPr>
        <p:blipFill>
          <a:blip r:embed="rId4"/>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7" name="Slide Number Placeholder 6">
            <a:extLst>
              <a:ext uri="{FF2B5EF4-FFF2-40B4-BE49-F238E27FC236}">
                <a16:creationId xmlns:a16="http://schemas.microsoft.com/office/drawing/2014/main" id="{E5C0E355-094A-4455-AF21-7301DE0E3811}"/>
              </a:ext>
            </a:extLst>
          </p:cNvPr>
          <p:cNvSpPr>
            <a:spLocks noGrp="1"/>
          </p:cNvSpPr>
          <p:nvPr>
            <p:ph type="sldNum" sz="quarter" idx="12"/>
          </p:nvPr>
        </p:nvSpPr>
        <p:spPr/>
        <p:txBody>
          <a:bodyPr/>
          <a:lstStyle/>
          <a:p>
            <a:pPr>
              <a:defRPr/>
            </a:pPr>
            <a:fld id="{443C8C51-5C2C-4384-A700-77A3B77AC634}" type="slidenum">
              <a:rPr lang="en-US" smtClean="0"/>
              <a:pPr>
                <a:defRPr/>
              </a:pPr>
              <a:t>29</a:t>
            </a:fld>
            <a:endParaRPr lang="en-US" dirty="0"/>
          </a:p>
        </p:txBody>
      </p:sp>
    </p:spTree>
    <p:extLst>
      <p:ext uri="{BB962C8B-B14F-4D97-AF65-F5344CB8AC3E}">
        <p14:creationId xmlns:p14="http://schemas.microsoft.com/office/powerpoint/2010/main" val="1550564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4699000"/>
          </a:xfrm>
        </p:spPr>
        <p:txBody>
          <a:bodyPr/>
          <a:lstStyle/>
          <a:p>
            <a:pPr>
              <a:spcBef>
                <a:spcPts val="1800"/>
              </a:spcBef>
            </a:pPr>
            <a:r>
              <a:rPr lang="en-US" sz="2400" dirty="0"/>
              <a:t>This webinar is being recorded. We will post an archive of each webinar, each month, on our website at </a:t>
            </a:r>
            <a:r>
              <a:rPr lang="en-US" sz="2400" u="sng" dirty="0">
                <a:hlinkClick r:id="rId5"/>
              </a:rPr>
              <a:t>www.researchondisability.org/nTIDE</a:t>
            </a:r>
            <a:r>
              <a:rPr lang="en-US" sz="2400" dirty="0"/>
              <a:t>. This site will also provide copies of the presentations, the speakers’ bios, full transcripts, and other valuable resources.</a:t>
            </a:r>
          </a:p>
          <a:p>
            <a:pPr>
              <a:spcBef>
                <a:spcPts val="1800"/>
              </a:spcBef>
            </a:pPr>
            <a:r>
              <a:rPr lang="en-US" sz="24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400" dirty="0">
              <a:latin typeface="Calibri" panose="020F0502020204030204" pitchFamily="34" charset="0"/>
            </a:endParaRPr>
          </a:p>
        </p:txBody>
      </p:sp>
      <p:sp>
        <p:nvSpPr>
          <p:cNvPr id="3075" name="Text Box 12"/>
          <p:cNvSpPr txBox="1">
            <a:spLocks noGrp="1" noChangeArrowheads="1"/>
          </p:cNvSpPr>
          <p:nvPr>
            <p:ph type="title"/>
          </p:nvPr>
        </p:nvSpPr>
        <p:spPr bwMode="auto">
          <a:xfrm>
            <a:off x="-8468"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Up Front Matters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TextBox 10"/>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5" name="Picture 4"/>
          <p:cNvPicPr>
            <a:picLocks noChangeAspect="1"/>
          </p:cNvPicPr>
          <p:nvPr/>
        </p:nvPicPr>
        <p:blipFill>
          <a:blip r:embed="rId6"/>
          <a:stretch>
            <a:fillRect/>
          </a:stretch>
        </p:blipFill>
        <p:spPr>
          <a:xfrm>
            <a:off x="8149266" y="80364"/>
            <a:ext cx="952549" cy="482625"/>
          </a:xfrm>
          <a:prstGeom prst="rect">
            <a:avLst/>
          </a:prstGeom>
        </p:spPr>
      </p:pic>
      <p:pic>
        <p:nvPicPr>
          <p:cNvPr id="3" name="nTID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85800"/>
            <a:ext cx="533400" cy="533400"/>
          </a:xfrm>
          <a:prstGeom prst="rect">
            <a:avLst/>
          </a:prstGeom>
        </p:spPr>
      </p:pic>
      <p:sp>
        <p:nvSpPr>
          <p:cNvPr id="6" name="Slide Number Placeholder 5">
            <a:extLst>
              <a:ext uri="{FF2B5EF4-FFF2-40B4-BE49-F238E27FC236}">
                <a16:creationId xmlns:a16="http://schemas.microsoft.com/office/drawing/2014/main" id="{E4D6B484-6F3C-4A6D-9F2D-0BFF345097E3}"/>
              </a:ext>
            </a:extLst>
          </p:cNvPr>
          <p:cNvSpPr>
            <a:spLocks noGrp="1"/>
          </p:cNvSpPr>
          <p:nvPr>
            <p:ph type="sldNum" sz="quarter" idx="12"/>
          </p:nvPr>
        </p:nvSpPr>
        <p:spPr/>
        <p:txBody>
          <a:bodyPr/>
          <a:lstStyle/>
          <a:p>
            <a:pPr>
              <a:defRPr/>
            </a:pPr>
            <a:fld id="{443C8C51-5C2C-4384-A700-77A3B77AC634}" type="slidenum">
              <a:rPr lang="en-US" smtClean="0"/>
              <a:pPr>
                <a:defRPr/>
              </a:pPr>
              <a:t>3</a:t>
            </a:fld>
            <a:endParaRPr lang="en-US" dirty="0"/>
          </a:p>
        </p:txBody>
      </p:sp>
    </p:spTree>
    <p:extLst>
      <p:ext uri="{BB962C8B-B14F-4D97-AF65-F5344CB8AC3E}">
        <p14:creationId xmlns:p14="http://schemas.microsoft.com/office/powerpoint/2010/main" val="4195420217"/>
      </p:ext>
    </p:extLst>
  </p:cSld>
  <p:clrMapOvr>
    <a:masterClrMapping/>
  </p:clrMapOvr>
  <mc:AlternateContent xmlns:mc="http://schemas.openxmlformats.org/markup-compatibility/2006" xmlns:p14="http://schemas.microsoft.com/office/powerpoint/2010/main">
    <mc:Choice Requires="p14">
      <p:transition p14:dur="10" advClick="0" advTm="38000"/>
    </mc:Choice>
    <mc:Fallback xmlns="">
      <p:transition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2"/>
        <p14:stopEvt time="39077"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11352" y="7620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4800" b="1" dirty="0">
                <a:solidFill>
                  <a:schemeClr val="tx1"/>
                </a:solidFill>
                <a:latin typeface="Calibri" panose="020F0502020204030204" pitchFamily="34" charset="0"/>
              </a:rPr>
              <a:t>                      </a:t>
            </a:r>
            <a:r>
              <a:rPr lang="en-US" sz="4800" b="1" u="sng" dirty="0">
                <a:solidFill>
                  <a:schemeClr val="tx1"/>
                </a:solidFill>
                <a:latin typeface="Calibri" panose="020F0502020204030204" pitchFamily="34" charset="0"/>
              </a:rPr>
              <a:t>Part 3</a:t>
            </a:r>
            <a:br>
              <a:rPr lang="en-US" sz="4800" b="1" u="sng" dirty="0">
                <a:solidFill>
                  <a:schemeClr val="tx1"/>
                </a:solidFill>
                <a:latin typeface="Calibri" panose="020F0502020204030204" pitchFamily="34" charset="0"/>
              </a:rPr>
            </a:br>
            <a:r>
              <a:rPr lang="en-US" sz="4800" b="1" dirty="0">
                <a:solidFill>
                  <a:schemeClr val="tx1"/>
                </a:solidFill>
                <a:latin typeface="Calibri" panose="020F0502020204030204" pitchFamily="34" charset="0"/>
              </a:rPr>
              <a:t>         nTIDE Guest Speaker</a:t>
            </a:r>
            <a:br>
              <a:rPr lang="en-US" sz="4800" b="1" dirty="0">
                <a:solidFill>
                  <a:schemeClr val="tx1"/>
                </a:solidFill>
                <a:latin typeface="Calibri" panose="020F0502020204030204" pitchFamily="34" charset="0"/>
              </a:rPr>
            </a:br>
            <a:br>
              <a:rPr lang="en-US" sz="3200" dirty="0">
                <a:solidFill>
                  <a:schemeClr val="tx1"/>
                </a:solidFill>
                <a:latin typeface="Calibri" panose="020F0502020204030204" pitchFamily="34" charset="0"/>
              </a:rPr>
            </a:br>
            <a:br>
              <a:rPr lang="en-US" sz="3200"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Jennifer Mathis</a:t>
            </a:r>
            <a:br>
              <a:rPr lang="en-US" sz="3200" dirty="0">
                <a:solidFill>
                  <a:schemeClr val="tx1"/>
                </a:solidFill>
                <a:latin typeface="Calibri" panose="020F0502020204030204" pitchFamily="34" charset="0"/>
              </a:rPr>
            </a:br>
            <a:r>
              <a:rPr lang="en-US" sz="2400" i="1" dirty="0">
                <a:solidFill>
                  <a:schemeClr val="tx1"/>
                </a:solidFill>
                <a:latin typeface="Calibri" panose="020F0502020204030204" pitchFamily="34" charset="0"/>
              </a:rPr>
              <a:t>Director of Policy and Legal Advocacy</a:t>
            </a:r>
            <a:br>
              <a:rPr lang="en-US" sz="2400" i="1" dirty="0">
                <a:solidFill>
                  <a:schemeClr val="tx1"/>
                </a:solidFill>
                <a:latin typeface="Calibri" panose="020F0502020204030204" pitchFamily="34" charset="0"/>
              </a:rPr>
            </a:br>
            <a:r>
              <a:rPr lang="en-US" sz="2400" i="1" dirty="0">
                <a:solidFill>
                  <a:schemeClr val="tx1"/>
                </a:solidFill>
                <a:latin typeface="Calibri" panose="020F0502020204030204" pitchFamily="34" charset="0"/>
              </a:rPr>
              <a:t>Bazelon Center for Mental Health Law</a:t>
            </a:r>
            <a:br>
              <a:rPr lang="en-US" sz="3200" dirty="0">
                <a:solidFill>
                  <a:schemeClr val="tx1"/>
                </a:solidFill>
                <a:latin typeface="Calibri" panose="020F0502020204030204" pitchFamily="34" charset="0"/>
              </a:rPr>
            </a:br>
            <a:br>
              <a:rPr lang="en-US" sz="3200" dirty="0">
                <a:solidFill>
                  <a:schemeClr val="tx1"/>
                </a:solidFill>
                <a:latin typeface="Calibri" panose="020F0502020204030204" pitchFamily="34" charset="0"/>
              </a:rPr>
            </a:br>
            <a:br>
              <a:rPr lang="en-US" sz="3200" dirty="0">
                <a:solidFill>
                  <a:schemeClr val="tx1"/>
                </a:solidFill>
                <a:latin typeface="Calibri" panose="020F0502020204030204" pitchFamily="34" charset="0"/>
              </a:rPr>
            </a:br>
            <a:r>
              <a:rPr lang="en-US" sz="2400" dirty="0">
                <a:solidFill>
                  <a:schemeClr val="tx1"/>
                </a:solidFill>
                <a:latin typeface="Calibri" panose="020F0502020204030204" pitchFamily="34" charset="0"/>
              </a:rPr>
              <a:t>		</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endParaRPr lang="en-US" sz="24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charset="0"/>
                <a:ea typeface="+mn-ea"/>
                <a:cs typeface="Arial" charset="0"/>
              </a:rPr>
              <a:t>#</a:t>
            </a:r>
            <a:r>
              <a:rPr kumimoji="0" lang="en-US" sz="1600" b="1" i="1" u="none" strike="noStrike" kern="1200" cap="none" spc="0" normalizeH="0" baseline="0" noProof="0" dirty="0" err="1">
                <a:ln>
                  <a:noFill/>
                </a:ln>
                <a:solidFill>
                  <a:srgbClr val="FFFFFF"/>
                </a:solidFill>
                <a:effectLst/>
                <a:uLnTx/>
                <a:uFillTx/>
                <a:latin typeface="Arial" charset="0"/>
                <a:ea typeface="+mn-ea"/>
                <a:cs typeface="Arial" charset="0"/>
              </a:rPr>
              <a:t>nTIDELearn</a:t>
            </a:r>
            <a:endParaRPr kumimoji="0" lang="en-US" sz="1600" b="1" i="1"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5" name="Slide Number Placeholder 4">
            <a:extLst>
              <a:ext uri="{FF2B5EF4-FFF2-40B4-BE49-F238E27FC236}">
                <a16:creationId xmlns:a16="http://schemas.microsoft.com/office/drawing/2014/main" id="{39F3BBE9-7DDB-4AF0-8155-28F88526B5C0}"/>
              </a:ext>
            </a:extLst>
          </p:cNvPr>
          <p:cNvSpPr>
            <a:spLocks noGrp="1"/>
          </p:cNvSpPr>
          <p:nvPr>
            <p:ph type="sldNum" sz="quarter" idx="12"/>
          </p:nvPr>
        </p:nvSpPr>
        <p:spPr/>
        <p:txBody>
          <a:bodyPr/>
          <a:lstStyle/>
          <a:p>
            <a:pPr>
              <a:defRPr/>
            </a:pPr>
            <a:fld id="{443C8C51-5C2C-4384-A700-77A3B77AC634}" type="slidenum">
              <a:rPr lang="en-US" smtClean="0"/>
              <a:pPr>
                <a:defRPr/>
              </a:pPr>
              <a:t>30</a:t>
            </a:fld>
            <a:endParaRPr lang="en-US" dirty="0"/>
          </a:p>
        </p:txBody>
      </p:sp>
      <p:pic>
        <p:nvPicPr>
          <p:cNvPr id="3" name="Picture 2" descr="A person posing for the camera&#10;&#10;Description automatically generated">
            <a:extLst>
              <a:ext uri="{FF2B5EF4-FFF2-40B4-BE49-F238E27FC236}">
                <a16:creationId xmlns:a16="http://schemas.microsoft.com/office/drawing/2014/main" id="{31DDA5D2-31A4-4CE5-8CFC-788958E4C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2362200"/>
            <a:ext cx="2662866" cy="3610231"/>
          </a:xfrm>
          <a:prstGeom prst="rect">
            <a:avLst/>
          </a:prstGeom>
        </p:spPr>
      </p:pic>
    </p:spTree>
    <p:extLst>
      <p:ext uri="{BB962C8B-B14F-4D97-AF65-F5344CB8AC3E}">
        <p14:creationId xmlns:p14="http://schemas.microsoft.com/office/powerpoint/2010/main" val="4217439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577340"/>
            <a:ext cx="7886700" cy="1943853"/>
          </a:xfrm>
        </p:spPr>
        <p:txBody>
          <a:bodyPr anchor="ctr" anchorCtr="0">
            <a:normAutofit/>
          </a:bodyPr>
          <a:lstStyle/>
          <a:p>
            <a:pPr algn="ctr"/>
            <a:r>
              <a:rPr lang="en-US" sz="3600" dirty="0">
                <a:solidFill>
                  <a:schemeClr val="bg1"/>
                </a:solidFill>
              </a:rPr>
              <a:t>Misperceptions About Mental Health and Gun Violence:</a:t>
            </a:r>
            <a:br>
              <a:rPr lang="en-US" sz="3600" dirty="0">
                <a:solidFill>
                  <a:schemeClr val="bg1"/>
                </a:solidFill>
              </a:rPr>
            </a:br>
            <a:r>
              <a:rPr lang="en-US" sz="2400" dirty="0">
                <a:solidFill>
                  <a:schemeClr val="bg1"/>
                </a:solidFill>
              </a:rPr>
              <a:t>Implications for Employment</a:t>
            </a:r>
          </a:p>
        </p:txBody>
      </p:sp>
      <p:sp>
        <p:nvSpPr>
          <p:cNvPr id="3" name="Subtitle 2"/>
          <p:cNvSpPr>
            <a:spLocks noGrp="1"/>
          </p:cNvSpPr>
          <p:nvPr>
            <p:ph type="subTitle" idx="4294967295"/>
          </p:nvPr>
        </p:nvSpPr>
        <p:spPr>
          <a:xfrm>
            <a:off x="838200" y="3305175"/>
            <a:ext cx="7258050" cy="2066925"/>
          </a:xfrm>
        </p:spPr>
        <p:txBody>
          <a:bodyPr>
            <a:normAutofit fontScale="25000" lnSpcReduction="20000"/>
          </a:bodyPr>
          <a:lstStyle/>
          <a:p>
            <a:pPr algn="ctr"/>
            <a:endParaRPr lang="en-US" sz="1800" dirty="0">
              <a:solidFill>
                <a:schemeClr val="bg1"/>
              </a:solidFill>
              <a:latin typeface="+mj-lt"/>
            </a:endParaRPr>
          </a:p>
          <a:p>
            <a:pPr algn="ctr">
              <a:spcAft>
                <a:spcPts val="0"/>
              </a:spcAft>
            </a:pPr>
            <a:r>
              <a:rPr lang="en-US" sz="7200" dirty="0">
                <a:solidFill>
                  <a:schemeClr val="bg1"/>
                </a:solidFill>
                <a:latin typeface="+mj-lt"/>
              </a:rPr>
              <a:t>Jennifer Mathis</a:t>
            </a:r>
          </a:p>
          <a:p>
            <a:pPr algn="ctr">
              <a:spcAft>
                <a:spcPts val="0"/>
              </a:spcAft>
            </a:pPr>
            <a:r>
              <a:rPr lang="en-US" sz="7200" dirty="0">
                <a:solidFill>
                  <a:schemeClr val="bg1"/>
                </a:solidFill>
                <a:latin typeface="+mj-lt"/>
              </a:rPr>
              <a:t>Director of Policy and Legal Advocacy</a:t>
            </a:r>
          </a:p>
          <a:p>
            <a:pPr algn="ctr">
              <a:spcAft>
                <a:spcPts val="0"/>
              </a:spcAft>
            </a:pPr>
            <a:r>
              <a:rPr lang="en-US" sz="7200" dirty="0">
                <a:solidFill>
                  <a:schemeClr val="bg1"/>
                </a:solidFill>
                <a:latin typeface="+mj-lt"/>
              </a:rPr>
              <a:t>Bazelon Center for Mental Health Law</a:t>
            </a:r>
          </a:p>
          <a:p>
            <a:pPr algn="ctr">
              <a:spcAft>
                <a:spcPts val="0"/>
              </a:spcAft>
            </a:pPr>
            <a:r>
              <a:rPr lang="en-US" sz="7200" dirty="0">
                <a:solidFill>
                  <a:schemeClr val="bg1"/>
                </a:solidFill>
                <a:latin typeface="+mj-lt"/>
              </a:rPr>
              <a:t>Dec. 6, 2019</a:t>
            </a:r>
          </a:p>
        </p:txBody>
      </p:sp>
    </p:spTree>
    <p:extLst>
      <p:ext uri="{BB962C8B-B14F-4D97-AF65-F5344CB8AC3E}">
        <p14:creationId xmlns:p14="http://schemas.microsoft.com/office/powerpoint/2010/main" val="2471807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27C2-6268-4CAD-936A-068012C4FA2B}"/>
              </a:ext>
            </a:extLst>
          </p:cNvPr>
          <p:cNvSpPr>
            <a:spLocks noGrp="1"/>
          </p:cNvSpPr>
          <p:nvPr>
            <p:ph type="title"/>
          </p:nvPr>
        </p:nvSpPr>
        <p:spPr>
          <a:xfrm>
            <a:off x="390906" y="1193292"/>
            <a:ext cx="8572120" cy="559308"/>
          </a:xfrm>
        </p:spPr>
        <p:txBody>
          <a:bodyPr/>
          <a:lstStyle/>
          <a:p>
            <a:pPr algn="ctr"/>
            <a:r>
              <a:rPr lang="en-US" b="1" dirty="0">
                <a:ln w="22225">
                  <a:solidFill>
                    <a:schemeClr val="accent2"/>
                  </a:solidFill>
                  <a:prstDash val="solid"/>
                </a:ln>
                <a:solidFill>
                  <a:schemeClr val="accent2">
                    <a:lumMod val="40000"/>
                    <a:lumOff val="60000"/>
                  </a:schemeClr>
                </a:solidFill>
              </a:rPr>
              <a:t>Employment Rates of People with Significant Psychiatric Disabilities</a:t>
            </a:r>
          </a:p>
        </p:txBody>
      </p:sp>
      <p:sp>
        <p:nvSpPr>
          <p:cNvPr id="3" name="Content Placeholder 2">
            <a:extLst>
              <a:ext uri="{FF2B5EF4-FFF2-40B4-BE49-F238E27FC236}">
                <a16:creationId xmlns:a16="http://schemas.microsoft.com/office/drawing/2014/main" id="{52B2B46E-AB13-4659-BAC1-6C52AA04B49A}"/>
              </a:ext>
            </a:extLst>
          </p:cNvPr>
          <p:cNvSpPr>
            <a:spLocks noGrp="1"/>
          </p:cNvSpPr>
          <p:nvPr>
            <p:ph sz="quarter" idx="10"/>
          </p:nvPr>
        </p:nvSpPr>
        <p:spPr>
          <a:xfrm>
            <a:off x="1247775" y="2333625"/>
            <a:ext cx="7181850" cy="3238500"/>
          </a:xfrm>
        </p:spPr>
        <p:style>
          <a:lnRef idx="1">
            <a:schemeClr val="accent2"/>
          </a:lnRef>
          <a:fillRef idx="2">
            <a:schemeClr val="accent2"/>
          </a:fillRef>
          <a:effectRef idx="1">
            <a:schemeClr val="accent2"/>
          </a:effectRef>
          <a:fontRef idx="minor">
            <a:schemeClr val="dk1"/>
          </a:fontRef>
        </p:style>
        <p:txBody>
          <a:bodyPr>
            <a:normAutofit/>
          </a:bodyPr>
          <a:lstStyle/>
          <a:p>
            <a:pPr marL="257175" indent="-257175">
              <a:spcAft>
                <a:spcPts val="0"/>
              </a:spcAft>
              <a:buFont typeface="Wingdings" panose="05000000000000000000" pitchFamily="2" charset="2"/>
              <a:buChar char="Ø"/>
            </a:pPr>
            <a:r>
              <a:rPr lang="en-US" sz="1800" dirty="0"/>
              <a:t>Employment rates for people receiving public mental health services have remained around 20% nationally</a:t>
            </a:r>
          </a:p>
          <a:p>
            <a:pPr marL="257175" indent="-257175">
              <a:spcAft>
                <a:spcPts val="0"/>
              </a:spcAft>
              <a:buFont typeface="Wingdings" panose="05000000000000000000" pitchFamily="2" charset="2"/>
              <a:buChar char="Ø"/>
            </a:pPr>
            <a:r>
              <a:rPr lang="en-US" sz="1800" dirty="0"/>
              <a:t>Only about 10% work full time</a:t>
            </a:r>
          </a:p>
          <a:p>
            <a:pPr marL="257175" indent="-257175">
              <a:spcAft>
                <a:spcPts val="0"/>
              </a:spcAft>
              <a:buFont typeface="Wingdings" panose="05000000000000000000" pitchFamily="2" charset="2"/>
              <a:buChar char="Ø"/>
            </a:pPr>
            <a:r>
              <a:rPr lang="en-US" sz="1800" dirty="0"/>
              <a:t>This is despite the fact that most have prior work experience and most want to work</a:t>
            </a:r>
          </a:p>
          <a:p>
            <a:pPr marL="257175" indent="-257175">
              <a:spcAft>
                <a:spcPts val="0"/>
              </a:spcAft>
              <a:buFont typeface="Wingdings" panose="05000000000000000000" pitchFamily="2" charset="2"/>
              <a:buChar char="Ø"/>
            </a:pPr>
            <a:r>
              <a:rPr lang="en-US" sz="1800" dirty="0"/>
              <a:t>Fear and prejudice are a significant factor</a:t>
            </a:r>
          </a:p>
          <a:p>
            <a:pPr marL="257175" indent="-257175">
              <a:spcAft>
                <a:spcPts val="0"/>
              </a:spcAft>
              <a:buFont typeface="Arial" panose="020B0604020202020204" pitchFamily="34" charset="0"/>
              <a:buChar char="•"/>
            </a:pPr>
            <a:endParaRPr lang="en-US" sz="1800" dirty="0"/>
          </a:p>
          <a:p>
            <a:endParaRPr lang="en-US" dirty="0"/>
          </a:p>
          <a:p>
            <a:endParaRPr lang="en-US" dirty="0"/>
          </a:p>
        </p:txBody>
      </p:sp>
    </p:spTree>
    <p:extLst>
      <p:ext uri="{BB962C8B-B14F-4D97-AF65-F5344CB8AC3E}">
        <p14:creationId xmlns:p14="http://schemas.microsoft.com/office/powerpoint/2010/main" val="1816526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27C2-6268-4CAD-936A-068012C4FA2B}"/>
              </a:ext>
            </a:extLst>
          </p:cNvPr>
          <p:cNvSpPr>
            <a:spLocks noGrp="1"/>
          </p:cNvSpPr>
          <p:nvPr>
            <p:ph type="title"/>
          </p:nvPr>
        </p:nvSpPr>
        <p:spPr>
          <a:xfrm>
            <a:off x="390906" y="1193292"/>
            <a:ext cx="8572120" cy="559308"/>
          </a:xfrm>
        </p:spPr>
        <p:txBody>
          <a:bodyPr/>
          <a:lstStyle/>
          <a:p>
            <a:pPr algn="ctr"/>
            <a:r>
              <a:rPr lang="en-US" b="1" dirty="0">
                <a:ln w="22225">
                  <a:solidFill>
                    <a:schemeClr val="accent2"/>
                  </a:solidFill>
                  <a:prstDash val="solid"/>
                </a:ln>
                <a:solidFill>
                  <a:schemeClr val="accent2">
                    <a:lumMod val="40000"/>
                    <a:lumOff val="60000"/>
                  </a:schemeClr>
                </a:solidFill>
              </a:rPr>
              <a:t>Understanding the Fear and Prejudice</a:t>
            </a:r>
          </a:p>
        </p:txBody>
      </p:sp>
      <p:sp>
        <p:nvSpPr>
          <p:cNvPr id="3" name="Content Placeholder 2">
            <a:extLst>
              <a:ext uri="{FF2B5EF4-FFF2-40B4-BE49-F238E27FC236}">
                <a16:creationId xmlns:a16="http://schemas.microsoft.com/office/drawing/2014/main" id="{52B2B46E-AB13-4659-BAC1-6C52AA04B49A}"/>
              </a:ext>
            </a:extLst>
          </p:cNvPr>
          <p:cNvSpPr>
            <a:spLocks noGrp="1"/>
          </p:cNvSpPr>
          <p:nvPr>
            <p:ph sz="quarter" idx="10"/>
          </p:nvPr>
        </p:nvSpPr>
        <p:spPr>
          <a:xfrm>
            <a:off x="1247775" y="2333625"/>
            <a:ext cx="6972300" cy="2971800"/>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257175" indent="-257175">
              <a:lnSpc>
                <a:spcPct val="100000"/>
              </a:lnSpc>
              <a:spcAft>
                <a:spcPts val="0"/>
              </a:spcAft>
              <a:buFont typeface="Wingdings" panose="05000000000000000000" pitchFamily="2" charset="2"/>
              <a:buChar char="Ø"/>
            </a:pPr>
            <a:r>
              <a:rPr lang="en-US" sz="2100" dirty="0"/>
              <a:t>In addition to stereotypes about incapacity, there is widespread public perception associating psychiatric disability with violence</a:t>
            </a:r>
          </a:p>
          <a:p>
            <a:pPr marL="257175" indent="-257175">
              <a:spcAft>
                <a:spcPts val="0"/>
              </a:spcAft>
              <a:buFont typeface="Wingdings" panose="05000000000000000000" pitchFamily="2" charset="2"/>
              <a:buChar char="Ø"/>
            </a:pPr>
            <a:r>
              <a:rPr lang="en-US" sz="2100" dirty="0"/>
              <a:t>Origins:  pharmaceutical industry ads</a:t>
            </a:r>
          </a:p>
          <a:p>
            <a:pPr marL="257175" indent="-257175">
              <a:spcAft>
                <a:spcPts val="0"/>
              </a:spcAft>
              <a:buFont typeface="Wingdings" panose="05000000000000000000" pitchFamily="2" charset="2"/>
              <a:buChar char="Ø"/>
            </a:pPr>
            <a:r>
              <a:rPr lang="en-US" sz="2100" dirty="0"/>
              <a:t>Fueled by:  efforts to deflect from gun violence prevention</a:t>
            </a:r>
          </a:p>
          <a:p>
            <a:pPr marL="257175" indent="-257175">
              <a:lnSpc>
                <a:spcPct val="100000"/>
              </a:lnSpc>
              <a:spcAft>
                <a:spcPts val="0"/>
              </a:spcAft>
              <a:buFont typeface="Wingdings" panose="05000000000000000000" pitchFamily="2" charset="2"/>
              <a:buChar char="Ø"/>
            </a:pPr>
            <a:r>
              <a:rPr lang="en-US" sz="2100" dirty="0"/>
              <a:t>Also:  desires to “do something” when gun regulation presents significant challenges – easy target</a:t>
            </a:r>
          </a:p>
          <a:p>
            <a:endParaRPr lang="en-US" dirty="0"/>
          </a:p>
          <a:p>
            <a:endParaRPr lang="en-US" dirty="0"/>
          </a:p>
        </p:txBody>
      </p:sp>
    </p:spTree>
    <p:extLst>
      <p:ext uri="{BB962C8B-B14F-4D97-AF65-F5344CB8AC3E}">
        <p14:creationId xmlns:p14="http://schemas.microsoft.com/office/powerpoint/2010/main" val="3187570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27C2-6268-4CAD-936A-068012C4FA2B}"/>
              </a:ext>
            </a:extLst>
          </p:cNvPr>
          <p:cNvSpPr>
            <a:spLocks noGrp="1"/>
          </p:cNvSpPr>
          <p:nvPr>
            <p:ph type="title"/>
          </p:nvPr>
        </p:nvSpPr>
        <p:spPr>
          <a:xfrm>
            <a:off x="390906" y="1193292"/>
            <a:ext cx="8572120" cy="559308"/>
          </a:xfrm>
        </p:spPr>
        <p:txBody>
          <a:bodyPr/>
          <a:lstStyle/>
          <a:p>
            <a:pPr algn="ctr"/>
            <a:r>
              <a:rPr lang="en-US" b="1" dirty="0">
                <a:ln w="22225">
                  <a:solidFill>
                    <a:schemeClr val="accent2"/>
                  </a:solidFill>
                  <a:prstDash val="solid"/>
                </a:ln>
                <a:solidFill>
                  <a:schemeClr val="accent2">
                    <a:lumMod val="40000"/>
                    <a:lumOff val="60000"/>
                  </a:schemeClr>
                </a:solidFill>
              </a:rPr>
              <a:t>Understanding the Fear and Prejudice</a:t>
            </a:r>
          </a:p>
        </p:txBody>
      </p:sp>
      <p:sp>
        <p:nvSpPr>
          <p:cNvPr id="3" name="Content Placeholder 2">
            <a:extLst>
              <a:ext uri="{FF2B5EF4-FFF2-40B4-BE49-F238E27FC236}">
                <a16:creationId xmlns:a16="http://schemas.microsoft.com/office/drawing/2014/main" id="{52B2B46E-AB13-4659-BAC1-6C52AA04B49A}"/>
              </a:ext>
            </a:extLst>
          </p:cNvPr>
          <p:cNvSpPr>
            <a:spLocks noGrp="1"/>
          </p:cNvSpPr>
          <p:nvPr>
            <p:ph sz="quarter" idx="10"/>
          </p:nvPr>
        </p:nvSpPr>
        <p:spPr>
          <a:xfrm>
            <a:off x="1195387" y="2362200"/>
            <a:ext cx="6681788" cy="3190875"/>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US" sz="2100" dirty="0"/>
              <a:t>Consistent calls for:</a:t>
            </a:r>
          </a:p>
          <a:p>
            <a:pPr marL="300038" lvl="1" indent="-128588">
              <a:buFont typeface="Wingdings" panose="05000000000000000000" pitchFamily="2" charset="2"/>
              <a:buChar char="Ø"/>
            </a:pPr>
            <a:r>
              <a:rPr lang="en-US" sz="2100" dirty="0"/>
              <a:t>“Mental Health Reform” </a:t>
            </a:r>
          </a:p>
          <a:p>
            <a:pPr lvl="2" indent="0">
              <a:buNone/>
            </a:pPr>
            <a:r>
              <a:rPr lang="en-US" sz="2100" dirty="0"/>
              <a:t>(expanding institutionalization, lowering commitment standards, forced treatment in the community, reducing privacy rights) </a:t>
            </a:r>
          </a:p>
          <a:p>
            <a:pPr marL="300038" lvl="1" indent="-128588">
              <a:lnSpc>
                <a:spcPct val="110000"/>
              </a:lnSpc>
              <a:spcAft>
                <a:spcPts val="0"/>
              </a:spcAft>
              <a:buFont typeface="Wingdings" panose="05000000000000000000" pitchFamily="2" charset="2"/>
              <a:buChar char="Ø"/>
            </a:pPr>
            <a:r>
              <a:rPr lang="en-US" sz="2100" dirty="0"/>
              <a:t>Expanding reporting of people with psychiatric</a:t>
            </a:r>
          </a:p>
          <a:p>
            <a:pPr>
              <a:lnSpc>
                <a:spcPct val="110000"/>
              </a:lnSpc>
              <a:spcAft>
                <a:spcPts val="0"/>
              </a:spcAft>
            </a:pPr>
            <a:r>
              <a:rPr lang="en-US" sz="2100" dirty="0"/>
              <a:t>	disabilities to gun databases</a:t>
            </a:r>
          </a:p>
          <a:p>
            <a:pPr lvl="1" indent="0">
              <a:buNone/>
            </a:pPr>
            <a:endParaRPr lang="en-US" dirty="0"/>
          </a:p>
          <a:p>
            <a:endParaRPr lang="en-US" dirty="0"/>
          </a:p>
        </p:txBody>
      </p:sp>
    </p:spTree>
    <p:extLst>
      <p:ext uri="{BB962C8B-B14F-4D97-AF65-F5344CB8AC3E}">
        <p14:creationId xmlns:p14="http://schemas.microsoft.com/office/powerpoint/2010/main" val="2033324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EE70-867A-466B-9BDC-1F0EF707BFF2}"/>
              </a:ext>
            </a:extLst>
          </p:cNvPr>
          <p:cNvSpPr>
            <a:spLocks noGrp="1"/>
          </p:cNvSpPr>
          <p:nvPr>
            <p:ph type="title"/>
          </p:nvPr>
        </p:nvSpPr>
        <p:spPr>
          <a:xfrm>
            <a:off x="390906" y="1193292"/>
            <a:ext cx="8362570" cy="48006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a:t>THE FACTS</a:t>
            </a:r>
          </a:p>
        </p:txBody>
      </p:sp>
      <p:sp>
        <p:nvSpPr>
          <p:cNvPr id="3" name="Content Placeholder 2">
            <a:extLst>
              <a:ext uri="{FF2B5EF4-FFF2-40B4-BE49-F238E27FC236}">
                <a16:creationId xmlns:a16="http://schemas.microsoft.com/office/drawing/2014/main" id="{F45BEA97-0B72-406C-830E-075C3DBC2D62}"/>
              </a:ext>
            </a:extLst>
          </p:cNvPr>
          <p:cNvSpPr>
            <a:spLocks noGrp="1"/>
          </p:cNvSpPr>
          <p:nvPr>
            <p:ph sz="quarter" idx="10"/>
          </p:nvPr>
        </p:nvSpPr>
        <p:spPr>
          <a:xfrm>
            <a:off x="485775" y="1933956"/>
            <a:ext cx="8281416" cy="3238119"/>
          </a:xfrm>
        </p:spPr>
        <p:txBody>
          <a:bodyPr>
            <a:noAutofit/>
          </a:bodyPr>
          <a:lstStyle/>
          <a:p>
            <a:pPr marL="128588" indent="-128588">
              <a:lnSpc>
                <a:spcPct val="100000"/>
              </a:lnSpc>
              <a:buFont typeface="Wingdings" panose="05000000000000000000" pitchFamily="2" charset="2"/>
              <a:buChar char="Ø"/>
            </a:pPr>
            <a:r>
              <a:rPr lang="en-US" sz="1800" dirty="0"/>
              <a:t>Psychiatric diagnoses do not make individuals more likely to engage in violence </a:t>
            </a:r>
          </a:p>
          <a:p>
            <a:pPr marL="128588" indent="-128588">
              <a:lnSpc>
                <a:spcPct val="100000"/>
              </a:lnSpc>
              <a:buFont typeface="Wingdings" panose="05000000000000000000" pitchFamily="2" charset="2"/>
              <a:buChar char="Ø"/>
            </a:pPr>
            <a:r>
              <a:rPr lang="en-US" sz="1800" dirty="0"/>
              <a:t>People with psychiatric disabilities account for only 3-5% of violence (same for gun violence)</a:t>
            </a:r>
          </a:p>
          <a:p>
            <a:pPr marL="128588" indent="-128588">
              <a:lnSpc>
                <a:spcPct val="100000"/>
              </a:lnSpc>
              <a:buFont typeface="Wingdings" panose="05000000000000000000" pitchFamily="2" charset="2"/>
              <a:buChar char="Ø"/>
            </a:pPr>
            <a:r>
              <a:rPr lang="en-US" sz="1800" dirty="0"/>
              <a:t>People with psychiatric disabilities are far more likely to be victims rather than perpetrators of violence</a:t>
            </a:r>
          </a:p>
          <a:p>
            <a:pPr marL="128588" indent="-128588">
              <a:lnSpc>
                <a:spcPct val="100000"/>
              </a:lnSpc>
              <a:buFont typeface="Wingdings" panose="05000000000000000000" pitchFamily="2" charset="2"/>
              <a:buChar char="Ø"/>
            </a:pPr>
            <a:r>
              <a:rPr lang="en-US" sz="1800" dirty="0"/>
              <a:t>We have little ability to predict violence but to the extent that we do, other factors are much better predictors:  violence history, domestic violence</a:t>
            </a:r>
          </a:p>
        </p:txBody>
      </p:sp>
    </p:spTree>
    <p:extLst>
      <p:ext uri="{BB962C8B-B14F-4D97-AF65-F5344CB8AC3E}">
        <p14:creationId xmlns:p14="http://schemas.microsoft.com/office/powerpoint/2010/main" val="1427777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EE70-867A-466B-9BDC-1F0EF707BFF2}"/>
              </a:ext>
            </a:extLst>
          </p:cNvPr>
          <p:cNvSpPr>
            <a:spLocks noGrp="1"/>
          </p:cNvSpPr>
          <p:nvPr>
            <p:ph type="title"/>
          </p:nvPr>
        </p:nvSpPr>
        <p:spPr>
          <a:xfrm>
            <a:off x="390906" y="1193292"/>
            <a:ext cx="8362570" cy="48006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a:t>WHY DO THESE FALSE NARRATIVES PERSIST?</a:t>
            </a:r>
          </a:p>
        </p:txBody>
      </p:sp>
      <p:sp>
        <p:nvSpPr>
          <p:cNvPr id="3" name="Content Placeholder 2">
            <a:extLst>
              <a:ext uri="{FF2B5EF4-FFF2-40B4-BE49-F238E27FC236}">
                <a16:creationId xmlns:a16="http://schemas.microsoft.com/office/drawing/2014/main" id="{F45BEA97-0B72-406C-830E-075C3DBC2D62}"/>
              </a:ext>
            </a:extLst>
          </p:cNvPr>
          <p:cNvSpPr>
            <a:spLocks noGrp="1"/>
          </p:cNvSpPr>
          <p:nvPr>
            <p:ph sz="quarter" idx="10"/>
          </p:nvPr>
        </p:nvSpPr>
        <p:spPr>
          <a:xfrm>
            <a:off x="485775" y="1933956"/>
            <a:ext cx="8281416" cy="3238119"/>
          </a:xfrm>
        </p:spPr>
        <p:txBody>
          <a:bodyPr>
            <a:noAutofit/>
          </a:bodyPr>
          <a:lstStyle/>
          <a:p>
            <a:pPr marL="128588" indent="-128588">
              <a:lnSpc>
                <a:spcPct val="100000"/>
              </a:lnSpc>
              <a:buFont typeface="Wingdings" panose="05000000000000000000" pitchFamily="2" charset="2"/>
              <a:buChar char="Ø"/>
            </a:pPr>
            <a:r>
              <a:rPr lang="en-US" sz="2100" dirty="0"/>
              <a:t>Play into existing fears</a:t>
            </a:r>
          </a:p>
          <a:p>
            <a:pPr marL="128588" indent="-128588">
              <a:lnSpc>
                <a:spcPct val="100000"/>
              </a:lnSpc>
              <a:buFont typeface="Wingdings" panose="05000000000000000000" pitchFamily="2" charset="2"/>
              <a:buChar char="Ø"/>
            </a:pPr>
            <a:r>
              <a:rPr lang="en-US" sz="2100" dirty="0"/>
              <a:t>Association of irrational acts with mental illness</a:t>
            </a:r>
          </a:p>
          <a:p>
            <a:pPr marL="128588" indent="-128588">
              <a:lnSpc>
                <a:spcPct val="100000"/>
              </a:lnSpc>
              <a:buFont typeface="Wingdings" panose="05000000000000000000" pitchFamily="2" charset="2"/>
              <a:buChar char="Ø"/>
            </a:pPr>
            <a:r>
              <a:rPr lang="en-US" sz="2100" dirty="0"/>
              <a:t>Simpler than the facts?</a:t>
            </a:r>
          </a:p>
        </p:txBody>
      </p:sp>
    </p:spTree>
    <p:extLst>
      <p:ext uri="{BB962C8B-B14F-4D97-AF65-F5344CB8AC3E}">
        <p14:creationId xmlns:p14="http://schemas.microsoft.com/office/powerpoint/2010/main" val="364790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EE70-867A-466B-9BDC-1F0EF707BFF2}"/>
              </a:ext>
            </a:extLst>
          </p:cNvPr>
          <p:cNvSpPr>
            <a:spLocks noGrp="1"/>
          </p:cNvSpPr>
          <p:nvPr>
            <p:ph type="title"/>
          </p:nvPr>
        </p:nvSpPr>
        <p:spPr>
          <a:xfrm>
            <a:off x="390906" y="1193292"/>
            <a:ext cx="8362570" cy="48006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a:t>WHAT CAN WE DO TO CHANGE IT?</a:t>
            </a:r>
          </a:p>
        </p:txBody>
      </p:sp>
      <p:sp>
        <p:nvSpPr>
          <p:cNvPr id="3" name="Content Placeholder 2">
            <a:extLst>
              <a:ext uri="{FF2B5EF4-FFF2-40B4-BE49-F238E27FC236}">
                <a16:creationId xmlns:a16="http://schemas.microsoft.com/office/drawing/2014/main" id="{F45BEA97-0B72-406C-830E-075C3DBC2D62}"/>
              </a:ext>
            </a:extLst>
          </p:cNvPr>
          <p:cNvSpPr>
            <a:spLocks noGrp="1"/>
          </p:cNvSpPr>
          <p:nvPr>
            <p:ph sz="quarter" idx="10"/>
          </p:nvPr>
        </p:nvSpPr>
        <p:spPr>
          <a:xfrm>
            <a:off x="485775" y="1933956"/>
            <a:ext cx="8281416" cy="3238119"/>
          </a:xfrm>
        </p:spPr>
        <p:txBody>
          <a:bodyPr>
            <a:noAutofit/>
          </a:bodyPr>
          <a:lstStyle/>
          <a:p>
            <a:pPr marL="128588" indent="-128588">
              <a:lnSpc>
                <a:spcPct val="100000"/>
              </a:lnSpc>
              <a:buFont typeface="Wingdings" panose="05000000000000000000" pitchFamily="2" charset="2"/>
              <a:buChar char="Ø"/>
            </a:pPr>
            <a:r>
              <a:rPr lang="en-US" sz="2100" dirty="0"/>
              <a:t>Disseminate the facts, research</a:t>
            </a:r>
          </a:p>
          <a:p>
            <a:pPr marL="128588" indent="-128588">
              <a:lnSpc>
                <a:spcPct val="100000"/>
              </a:lnSpc>
              <a:buFont typeface="Wingdings" panose="05000000000000000000" pitchFamily="2" charset="2"/>
              <a:buChar char="Ø"/>
            </a:pPr>
            <a:r>
              <a:rPr lang="en-US" sz="2100" dirty="0"/>
              <a:t>Stories</a:t>
            </a:r>
          </a:p>
          <a:p>
            <a:pPr marL="128588" indent="-128588">
              <a:lnSpc>
                <a:spcPct val="100000"/>
              </a:lnSpc>
              <a:buFont typeface="Wingdings" panose="05000000000000000000" pitchFamily="2" charset="2"/>
              <a:buChar char="Ø"/>
            </a:pPr>
            <a:r>
              <a:rPr lang="en-US" sz="2100" dirty="0"/>
              <a:t>Educate policymakers</a:t>
            </a:r>
          </a:p>
          <a:p>
            <a:pPr marL="128588" indent="-128588">
              <a:lnSpc>
                <a:spcPct val="100000"/>
              </a:lnSpc>
              <a:buFont typeface="Wingdings" panose="05000000000000000000" pitchFamily="2" charset="2"/>
              <a:buChar char="Ø"/>
            </a:pPr>
            <a:r>
              <a:rPr lang="en-US" sz="2100" dirty="0"/>
              <a:t>Educate gun violence prevention advocates</a:t>
            </a:r>
          </a:p>
        </p:txBody>
      </p:sp>
    </p:spTree>
    <p:extLst>
      <p:ext uri="{BB962C8B-B14F-4D97-AF65-F5344CB8AC3E}">
        <p14:creationId xmlns:p14="http://schemas.microsoft.com/office/powerpoint/2010/main" val="2966012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689077"/>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sz="5400" b="1" dirty="0">
                <a:solidFill>
                  <a:schemeClr val="tx1"/>
                </a:solidFill>
                <a:latin typeface="Calibri" panose="020F0502020204030204" pitchFamily="34" charset="0"/>
              </a:rPr>
              <a:t>Questions and Answers</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3200" b="1" i="1" dirty="0">
                <a:latin typeface="Calibri" panose="020F0502020204030204" pitchFamily="34" charset="0"/>
                <a:cs typeface="Microsoft Sans Serif" pitchFamily="34" charset="0"/>
              </a:rPr>
            </a:br>
            <a:endParaRPr lang="en-US" sz="24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2" name="TextBox 1"/>
          <p:cNvSpPr txBox="1"/>
          <p:nvPr/>
        </p:nvSpPr>
        <p:spPr>
          <a:xfrm>
            <a:off x="762000" y="1685670"/>
            <a:ext cx="6515100" cy="584775"/>
          </a:xfrm>
          <a:prstGeom prst="rect">
            <a:avLst/>
          </a:prstGeom>
          <a:noFill/>
        </p:spPr>
        <p:txBody>
          <a:bodyPr wrap="square" rtlCol="0">
            <a:spAutoFit/>
          </a:bodyPr>
          <a:lstStyle/>
          <a:p>
            <a:endParaRPr lang="en-US" sz="800" dirty="0">
              <a:latin typeface="Calibri" panose="020F0502020204030204" pitchFamily="34" charset="0"/>
              <a:cs typeface="Microsoft Sans Serif" pitchFamily="34" charset="0"/>
            </a:endParaRPr>
          </a:p>
          <a:p>
            <a:pPr marL="342900" indent="-342900">
              <a:buFont typeface="Arial" panose="020B0604020202020204" pitchFamily="34" charset="0"/>
              <a:buChar char="•"/>
            </a:pPr>
            <a:r>
              <a:rPr lang="en-US" sz="2400" dirty="0">
                <a:latin typeface="Calibri" panose="020F0502020204030204" pitchFamily="34" charset="0"/>
                <a:cs typeface="Microsoft Sans Serif" pitchFamily="34" charset="0"/>
              </a:rPr>
              <a:t>Zoom’s Q&amp;A button</a:t>
            </a:r>
          </a:p>
        </p:txBody>
      </p:sp>
      <p:pic>
        <p:nvPicPr>
          <p:cNvPr id="8" name="Picture 7" descr="Q&amp;A"/>
          <p:cNvPicPr>
            <a:picLocks noChangeAspect="1"/>
          </p:cNvPicPr>
          <p:nvPr/>
        </p:nvPicPr>
        <p:blipFill>
          <a:blip r:embed="rId4"/>
          <a:stretch>
            <a:fillRect/>
          </a:stretch>
        </p:blipFill>
        <p:spPr>
          <a:xfrm>
            <a:off x="4238935" y="1653178"/>
            <a:ext cx="804316" cy="617267"/>
          </a:xfrm>
          <a:prstGeom prst="rect">
            <a:avLst/>
          </a:prstGeom>
        </p:spPr>
      </p:pic>
      <p:pic>
        <p:nvPicPr>
          <p:cNvPr id="9" name="Picture 3" descr="C:\Users\pel3\AppData\Local\Microsoft\Windows\Temporary Internet Files\Content.IE5\OCJJ5H03\Twitter_logo_2012.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5387" y="5640777"/>
            <a:ext cx="471413"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2319085"/>
            <a:ext cx="8001000" cy="3785652"/>
          </a:xfrm>
          <a:prstGeom prst="rect">
            <a:avLst/>
          </a:prstGeom>
        </p:spPr>
        <p:txBody>
          <a:bodyPr wrap="square">
            <a:spAutoFit/>
          </a:bodyPr>
          <a:lstStyle/>
          <a:p>
            <a:pPr marL="285750" indent="-285750">
              <a:spcBef>
                <a:spcPts val="1800"/>
              </a:spcBef>
              <a:buFont typeface="Arial" panose="020B0604020202020204" pitchFamily="34" charset="0"/>
              <a:buChar char="•"/>
            </a:pPr>
            <a:r>
              <a:rPr lang="en-US" sz="2400" b="1" dirty="0">
                <a:latin typeface="Calibri" panose="020F0502020204030204" pitchFamily="34" charset="0"/>
                <a:cs typeface="Microsoft Sans Serif" pitchFamily="34" charset="0"/>
              </a:rPr>
              <a:t>Take our survey and tell us what you think!   </a:t>
            </a:r>
            <a:br>
              <a:rPr lang="en-US" sz="2400" b="1" dirty="0">
                <a:latin typeface="Calibri" panose="020F0502020204030204" pitchFamily="34" charset="0"/>
                <a:cs typeface="Microsoft Sans Serif" pitchFamily="34" charset="0"/>
              </a:rPr>
            </a:br>
            <a:r>
              <a:rPr lang="en-US" sz="2400" dirty="0">
                <a:solidFill>
                  <a:srgbClr val="0000FF"/>
                </a:solidFill>
                <a:latin typeface="Calibri" panose="020F0502020204030204" pitchFamily="34" charset="0"/>
                <a:cs typeface="Microsoft Sans Serif" pitchFamily="34" charset="0"/>
                <a:hlinkClick r:id="rId6"/>
              </a:rPr>
              <a:t>www.researchondisability.org/ntide/ntide-survey</a:t>
            </a:r>
            <a:endParaRPr lang="en-US" sz="2400" dirty="0">
              <a:solidFill>
                <a:srgbClr val="0000FF"/>
              </a:solidFill>
              <a:latin typeface="Calibri" panose="020F0502020204030204" pitchFamily="34" charset="0"/>
              <a:cs typeface="Microsoft Sans Serif" pitchFamily="34" charset="0"/>
            </a:endParaRPr>
          </a:p>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Thanks to our partners: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Institute on Disability 	</a:t>
            </a:r>
            <a:r>
              <a:rPr lang="en-US" sz="2400" dirty="0">
                <a:latin typeface="Calibri" panose="020F0502020204030204" pitchFamily="34" charset="0"/>
                <a:cs typeface="Microsoft Sans Serif" pitchFamily="34" charset="0"/>
                <a:hlinkClick r:id="rId7"/>
              </a:rPr>
              <a:t>www.ResearchOnDisability.org</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Kessler Foundation	  	</a:t>
            </a:r>
            <a:r>
              <a:rPr lang="en-US" sz="2400" dirty="0">
                <a:latin typeface="Calibri" panose="020F0502020204030204" pitchFamily="34" charset="0"/>
                <a:cs typeface="Microsoft Sans Serif" pitchFamily="34" charset="0"/>
                <a:hlinkClick r:id="rId8"/>
              </a:rPr>
              <a:t>www.KesslerFoundation.org</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AUCD			</a:t>
            </a:r>
            <a:r>
              <a:rPr lang="en-US" sz="2400" dirty="0">
                <a:latin typeface="Calibri" panose="020F0502020204030204" pitchFamily="34" charset="0"/>
                <a:cs typeface="Microsoft Sans Serif" pitchFamily="34" charset="0"/>
                <a:hlinkClick r:id="rId9"/>
              </a:rPr>
              <a:t>www.AUCD.org</a:t>
            </a:r>
            <a:r>
              <a:rPr lang="en-US" sz="2400" dirty="0">
                <a:latin typeface="Calibri" panose="020F0502020204030204" pitchFamily="34" charset="0"/>
                <a:cs typeface="Microsoft Sans Serif" pitchFamily="34" charset="0"/>
              </a:rPr>
              <a:t>	</a:t>
            </a:r>
          </a:p>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Contact us: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Email: </a:t>
            </a:r>
            <a:r>
              <a:rPr lang="en-US" sz="2400" dirty="0">
                <a:latin typeface="Calibri" panose="020F0502020204030204" pitchFamily="34" charset="0"/>
                <a:cs typeface="Microsoft Sans Serif" pitchFamily="34" charset="0"/>
                <a:hlinkClick r:id="rId10"/>
              </a:rPr>
              <a:t>Disability.Statistics@unh.edu</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Call: </a:t>
            </a:r>
            <a:r>
              <a:rPr lang="en-US" sz="2400" dirty="0">
                <a:latin typeface="Calibri" panose="020F0502020204030204" pitchFamily="34" charset="0"/>
                <a:hlinkClick r:id="rId11"/>
              </a:rPr>
              <a:t>866-538-9521</a:t>
            </a:r>
            <a:r>
              <a:rPr lang="en-US" sz="2400" dirty="0">
                <a:latin typeface="Calibri" panose="020F0502020204030204" pitchFamily="34" charset="0"/>
              </a:rPr>
              <a:t> (toll free)</a:t>
            </a:r>
          </a:p>
          <a:p>
            <a:pPr marL="285750" indent="-285750">
              <a:spcBef>
                <a:spcPts val="0"/>
              </a:spcBef>
              <a:buFont typeface="Arial" panose="020B0604020202020204" pitchFamily="34" charset="0"/>
              <a:buChar char="•"/>
            </a:pPr>
            <a:r>
              <a:rPr lang="en-US" sz="2400" b="1" dirty="0">
                <a:latin typeface="Calibri" panose="020F0502020204030204" pitchFamily="34" charset="0"/>
              </a:rPr>
              <a:t>Twitter</a:t>
            </a:r>
            <a:r>
              <a:rPr lang="en-US" sz="2400" dirty="0">
                <a:latin typeface="Calibri" panose="020F0502020204030204" pitchFamily="34" charset="0"/>
              </a:rPr>
              <a:t> at </a:t>
            </a:r>
            <a:r>
              <a:rPr lang="en-US" sz="2400" i="1" dirty="0">
                <a:latin typeface="Calibri" panose="020F0502020204030204" pitchFamily="34" charset="0"/>
              </a:rPr>
              <a:t>#</a:t>
            </a:r>
            <a:r>
              <a:rPr lang="en-US" sz="2400" i="1" dirty="0" err="1">
                <a:latin typeface="Calibri" panose="020F0502020204030204" pitchFamily="34" charset="0"/>
              </a:rPr>
              <a:t>nTIDELearn</a:t>
            </a:r>
            <a:endParaRPr lang="en-US" sz="2400"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F8208825-F644-4319-96D7-6158E6B31F8F}"/>
              </a:ext>
            </a:extLst>
          </p:cNvPr>
          <p:cNvSpPr>
            <a:spLocks noGrp="1"/>
          </p:cNvSpPr>
          <p:nvPr>
            <p:ph type="sldNum" sz="quarter" idx="12"/>
          </p:nvPr>
        </p:nvSpPr>
        <p:spPr/>
        <p:txBody>
          <a:bodyPr/>
          <a:lstStyle/>
          <a:p>
            <a:pPr>
              <a:defRPr/>
            </a:pPr>
            <a:fld id="{443C8C51-5C2C-4384-A700-77A3B77AC634}" type="slidenum">
              <a:rPr lang="en-US" smtClean="0"/>
              <a:pPr>
                <a:defRPr/>
              </a:pPr>
              <a:t>38</a:t>
            </a:fld>
            <a:endParaRPr lang="en-US" dirty="0"/>
          </a:p>
        </p:txBody>
      </p:sp>
    </p:spTree>
    <p:extLst>
      <p:ext uri="{BB962C8B-B14F-4D97-AF65-F5344CB8AC3E}">
        <p14:creationId xmlns:p14="http://schemas.microsoft.com/office/powerpoint/2010/main" val="140587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689077"/>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sz="5400" b="1" dirty="0">
                <a:solidFill>
                  <a:schemeClr val="tx1"/>
                </a:solidFill>
                <a:latin typeface="Calibri" panose="020F0502020204030204" pitchFamily="34" charset="0"/>
              </a:rPr>
              <a:t>So Long Everyone</a:t>
            </a:r>
            <a:br>
              <a:rPr lang="en-US" sz="1200" b="1" u="sng" dirty="0">
                <a:solidFill>
                  <a:schemeClr val="tx1"/>
                </a:solidFill>
                <a:latin typeface="Calibri" panose="020F0502020204030204" pitchFamily="34" charset="0"/>
              </a:rPr>
            </a:br>
            <a:br>
              <a:rPr lang="en-US" sz="3200" b="1" i="1" dirty="0">
                <a:latin typeface="Calibri" panose="020F0502020204030204" pitchFamily="34" charset="0"/>
                <a:cs typeface="Microsoft Sans Serif" pitchFamily="34" charset="0"/>
              </a:rPr>
            </a:br>
            <a:endParaRPr lang="en-US" sz="24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5"/>
          <a:stretch>
            <a:fillRect/>
          </a:stretch>
        </p:blipFill>
        <p:spPr>
          <a:xfrm>
            <a:off x="8149266" y="80364"/>
            <a:ext cx="952549" cy="482625"/>
          </a:xfrm>
          <a:prstGeom prst="rect">
            <a:avLst/>
          </a:prstGeom>
        </p:spPr>
      </p:pic>
      <p:pic>
        <p:nvPicPr>
          <p:cNvPr id="9" name="Picture 3" descr="C:\Users\pel3\AppData\Local\Microsoft\Windows\Temporary Internet Files\Content.IE5\OCJJ5H03\Twitter_logo_2012.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5387" y="5640777"/>
            <a:ext cx="471413"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2362200"/>
            <a:ext cx="8001000" cy="3046988"/>
          </a:xfrm>
          <a:prstGeom prst="rect">
            <a:avLst/>
          </a:prstGeom>
        </p:spPr>
        <p:txBody>
          <a:bodyPr wrap="square">
            <a:spAutoFit/>
          </a:bodyPr>
          <a:lstStyle/>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Thanks to our partners: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Institute on Disability 	</a:t>
            </a:r>
            <a:r>
              <a:rPr lang="en-US" sz="2400" dirty="0">
                <a:latin typeface="Calibri" panose="020F0502020204030204" pitchFamily="34" charset="0"/>
                <a:cs typeface="Microsoft Sans Serif" pitchFamily="34" charset="0"/>
                <a:hlinkClick r:id="rId7"/>
              </a:rPr>
              <a:t>www.ResearchOnDisability.org</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Kessler Foundation	  	</a:t>
            </a:r>
            <a:r>
              <a:rPr lang="en-US" sz="2400" dirty="0">
                <a:latin typeface="Calibri" panose="020F0502020204030204" pitchFamily="34" charset="0"/>
                <a:cs typeface="Microsoft Sans Serif" pitchFamily="34" charset="0"/>
                <a:hlinkClick r:id="rId8"/>
              </a:rPr>
              <a:t>www.KesslerFoundation.org</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AUCD			</a:t>
            </a:r>
            <a:r>
              <a:rPr lang="en-US" sz="2400" dirty="0">
                <a:latin typeface="Calibri" panose="020F0502020204030204" pitchFamily="34" charset="0"/>
                <a:cs typeface="Microsoft Sans Serif" pitchFamily="34" charset="0"/>
                <a:hlinkClick r:id="rId9"/>
              </a:rPr>
              <a:t>www.AUCD.org</a:t>
            </a:r>
            <a:r>
              <a:rPr lang="en-US" sz="2400" dirty="0">
                <a:latin typeface="Calibri" panose="020F0502020204030204" pitchFamily="34" charset="0"/>
                <a:cs typeface="Microsoft Sans Serif" pitchFamily="34" charset="0"/>
              </a:rPr>
              <a:t>	</a:t>
            </a:r>
          </a:p>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Contact us: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Email: </a:t>
            </a:r>
            <a:r>
              <a:rPr lang="en-US" sz="2400" dirty="0">
                <a:latin typeface="Calibri" panose="020F0502020204030204" pitchFamily="34" charset="0"/>
                <a:cs typeface="Microsoft Sans Serif" pitchFamily="34" charset="0"/>
                <a:hlinkClick r:id="rId10"/>
              </a:rPr>
              <a:t>Disability.Statistics@unh.edu</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Call: </a:t>
            </a:r>
            <a:r>
              <a:rPr lang="en-US" sz="2400" dirty="0">
                <a:latin typeface="Calibri" panose="020F0502020204030204" pitchFamily="34" charset="0"/>
                <a:hlinkClick r:id="rId11"/>
              </a:rPr>
              <a:t>866-538-9521</a:t>
            </a:r>
            <a:r>
              <a:rPr lang="en-US" sz="2400" dirty="0">
                <a:latin typeface="Calibri" panose="020F0502020204030204" pitchFamily="34" charset="0"/>
              </a:rPr>
              <a:t> (toll free)</a:t>
            </a:r>
          </a:p>
          <a:p>
            <a:pPr marL="285750" indent="-285750">
              <a:spcBef>
                <a:spcPts val="0"/>
              </a:spcBef>
              <a:buFont typeface="Arial" panose="020B0604020202020204" pitchFamily="34" charset="0"/>
              <a:buChar char="•"/>
            </a:pPr>
            <a:r>
              <a:rPr lang="en-US" sz="2400" b="1" dirty="0">
                <a:latin typeface="Calibri" panose="020F0502020204030204" pitchFamily="34" charset="0"/>
              </a:rPr>
              <a:t>Twitter</a:t>
            </a:r>
            <a:r>
              <a:rPr lang="en-US" sz="2400" dirty="0">
                <a:latin typeface="Calibri" panose="020F0502020204030204" pitchFamily="34" charset="0"/>
              </a:rPr>
              <a:t> at </a:t>
            </a:r>
            <a:r>
              <a:rPr lang="en-US" sz="2400" i="1" dirty="0">
                <a:latin typeface="Calibri" panose="020F0502020204030204" pitchFamily="34" charset="0"/>
              </a:rPr>
              <a:t>#</a:t>
            </a:r>
            <a:r>
              <a:rPr lang="en-US" sz="2400" i="1" dirty="0" err="1">
                <a:latin typeface="Calibri" panose="020F0502020204030204" pitchFamily="34" charset="0"/>
              </a:rPr>
              <a:t>nTIDELearn</a:t>
            </a:r>
            <a:endParaRPr lang="en-US" sz="2400" dirty="0">
              <a:latin typeface="Calibri" panose="020F0502020204030204" pitchFamily="34" charset="0"/>
            </a:endParaRPr>
          </a:p>
        </p:txBody>
      </p:sp>
      <p:pic>
        <p:nvPicPr>
          <p:cNvPr id="12" name="nTIDE-4">
            <a:hlinkClick r:id="" action="ppaction://media"/>
            <a:extLst>
              <a:ext uri="{FF2B5EF4-FFF2-40B4-BE49-F238E27FC236}">
                <a16:creationId xmlns:a16="http://schemas.microsoft.com/office/drawing/2014/main" id="{B8B67D9B-E98E-4154-B901-7BCDD65DB2F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7000" y="707817"/>
            <a:ext cx="489366" cy="489366"/>
          </a:xfrm>
          <a:prstGeom prst="rect">
            <a:avLst/>
          </a:prstGeom>
        </p:spPr>
      </p:pic>
      <p:sp>
        <p:nvSpPr>
          <p:cNvPr id="5" name="Slide Number Placeholder 4">
            <a:extLst>
              <a:ext uri="{FF2B5EF4-FFF2-40B4-BE49-F238E27FC236}">
                <a16:creationId xmlns:a16="http://schemas.microsoft.com/office/drawing/2014/main" id="{1FFFC5C3-A500-4D99-87DE-9B4F2B47A3F8}"/>
              </a:ext>
            </a:extLst>
          </p:cNvPr>
          <p:cNvSpPr>
            <a:spLocks noGrp="1"/>
          </p:cNvSpPr>
          <p:nvPr>
            <p:ph type="sldNum" sz="quarter" idx="12"/>
          </p:nvPr>
        </p:nvSpPr>
        <p:spPr/>
        <p:txBody>
          <a:bodyPr/>
          <a:lstStyle/>
          <a:p>
            <a:pPr>
              <a:defRPr/>
            </a:pPr>
            <a:fld id="{443C8C51-5C2C-4384-A700-77A3B77AC634}" type="slidenum">
              <a:rPr lang="en-US" smtClean="0"/>
              <a:pPr>
                <a:defRPr/>
              </a:pPr>
              <a:t>39</a:t>
            </a:fld>
            <a:endParaRPr lang="en-US" dirty="0"/>
          </a:p>
        </p:txBody>
      </p:sp>
    </p:spTree>
    <p:extLst>
      <p:ext uri="{BB962C8B-B14F-4D97-AF65-F5344CB8AC3E}">
        <p14:creationId xmlns:p14="http://schemas.microsoft.com/office/powerpoint/2010/main" val="268534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4699000"/>
          </a:xfrm>
        </p:spPr>
        <p:txBody>
          <a:bodyPr/>
          <a:lstStyle/>
          <a:p>
            <a:pPr>
              <a:spcBef>
                <a:spcPts val="1800"/>
              </a:spcBef>
            </a:pPr>
            <a:r>
              <a:rPr lang="en-US" sz="2400" dirty="0"/>
              <a:t>If you have any questions following this recording, please contact us at </a:t>
            </a:r>
            <a:r>
              <a:rPr lang="en-US" sz="2400" u="sng" dirty="0">
                <a:hlinkClick r:id="rId5"/>
              </a:rPr>
              <a:t>disability.statistics@unh.edu</a:t>
            </a:r>
            <a:r>
              <a:rPr lang="en-US" sz="2400" dirty="0"/>
              <a:t>, or toll free at 866-538-9521 for more information. Thanks for joining us. Enjoy today's webinar!</a:t>
            </a:r>
          </a:p>
        </p:txBody>
      </p:sp>
      <p:sp>
        <p:nvSpPr>
          <p:cNvPr id="3075" name="Text Box 12"/>
          <p:cNvSpPr txBox="1">
            <a:spLocks noGrp="1" noChangeArrowheads="1"/>
          </p:cNvSpPr>
          <p:nvPr>
            <p:ph type="title"/>
          </p:nvPr>
        </p:nvSpPr>
        <p:spPr bwMode="auto">
          <a:xfrm>
            <a:off x="-8468"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Up Front Matters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TextBox 10"/>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5" name="Picture 4"/>
          <p:cNvPicPr>
            <a:picLocks noChangeAspect="1"/>
          </p:cNvPicPr>
          <p:nvPr/>
        </p:nvPicPr>
        <p:blipFill>
          <a:blip r:embed="rId6"/>
          <a:stretch>
            <a:fillRect/>
          </a:stretch>
        </p:blipFill>
        <p:spPr>
          <a:xfrm>
            <a:off x="8149266" y="80364"/>
            <a:ext cx="952549" cy="482625"/>
          </a:xfrm>
          <a:prstGeom prst="rect">
            <a:avLst/>
          </a:prstGeom>
        </p:spPr>
      </p:pic>
      <p:pic>
        <p:nvPicPr>
          <p:cNvPr id="3" name="nTID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85800"/>
            <a:ext cx="485201" cy="485201"/>
          </a:xfrm>
          <a:prstGeom prst="rect">
            <a:avLst/>
          </a:prstGeom>
        </p:spPr>
      </p:pic>
      <p:sp>
        <p:nvSpPr>
          <p:cNvPr id="6" name="Slide Number Placeholder 5">
            <a:extLst>
              <a:ext uri="{FF2B5EF4-FFF2-40B4-BE49-F238E27FC236}">
                <a16:creationId xmlns:a16="http://schemas.microsoft.com/office/drawing/2014/main" id="{57D91AE8-5B3A-4F6E-B16F-1A47901F2C70}"/>
              </a:ext>
            </a:extLst>
          </p:cNvPr>
          <p:cNvSpPr>
            <a:spLocks noGrp="1"/>
          </p:cNvSpPr>
          <p:nvPr>
            <p:ph type="sldNum" sz="quarter" idx="12"/>
          </p:nvPr>
        </p:nvSpPr>
        <p:spPr/>
        <p:txBody>
          <a:bodyPr/>
          <a:lstStyle/>
          <a:p>
            <a:pPr>
              <a:defRPr/>
            </a:pPr>
            <a:fld id="{443C8C51-5C2C-4384-A700-77A3B77AC634}" type="slidenum">
              <a:rPr lang="en-US" smtClean="0"/>
              <a:pPr>
                <a:defRPr/>
              </a:pPr>
              <a:t>4</a:t>
            </a:fld>
            <a:endParaRPr lang="en-US" dirty="0"/>
          </a:p>
        </p:txBody>
      </p:sp>
    </p:spTree>
    <p:extLst>
      <p:ext uri="{BB962C8B-B14F-4D97-AF65-F5344CB8AC3E}">
        <p14:creationId xmlns:p14="http://schemas.microsoft.com/office/powerpoint/2010/main" val="81341910"/>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2"/>
        <p14:stopEvt time="39077"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23749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b="1" dirty="0">
                <a:solidFill>
                  <a:schemeClr val="tx1"/>
                </a:solidFill>
                <a:latin typeface="Calibri" panose="020F0502020204030204" pitchFamily="34" charset="0"/>
              </a:rPr>
              <a:t>Welcome</a:t>
            </a:r>
            <a:br>
              <a:rPr lang="en-US" dirty="0">
                <a:solidFill>
                  <a:schemeClr val="tx1"/>
                </a:solidFill>
              </a:rPr>
            </a:br>
            <a:br>
              <a:rPr lang="en-US" dirty="0">
                <a:solidFill>
                  <a:schemeClr val="tx1"/>
                </a:solidFill>
              </a:rPr>
            </a:br>
            <a:r>
              <a:rPr lang="en-US" dirty="0">
                <a:solidFill>
                  <a:schemeClr val="tx1"/>
                </a:solidFill>
              </a:rPr>
              <a:t>Andrew Houtenville</a:t>
            </a:r>
            <a:br>
              <a:rPr lang="en-US" sz="48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University of New Hampshire</a:t>
            </a:r>
            <a:br>
              <a:rPr lang="en-US" sz="2800" dirty="0">
                <a:solidFill>
                  <a:schemeClr val="tx1"/>
                </a:solidFill>
                <a:latin typeface="Calibri" panose="020F0502020204030204" pitchFamily="34" charset="0"/>
              </a:rPr>
            </a:br>
            <a:endParaRPr lang="en-US" sz="28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4" name="Slide Number Placeholder 3">
            <a:extLst>
              <a:ext uri="{FF2B5EF4-FFF2-40B4-BE49-F238E27FC236}">
                <a16:creationId xmlns:a16="http://schemas.microsoft.com/office/drawing/2014/main" id="{01475FD3-8573-4D18-A9CB-73FBC78DCDA5}"/>
              </a:ext>
            </a:extLst>
          </p:cNvPr>
          <p:cNvSpPr>
            <a:spLocks noGrp="1"/>
          </p:cNvSpPr>
          <p:nvPr>
            <p:ph type="sldNum" sz="quarter" idx="12"/>
          </p:nvPr>
        </p:nvSpPr>
        <p:spPr/>
        <p:txBody>
          <a:bodyPr/>
          <a:lstStyle/>
          <a:p>
            <a:pPr>
              <a:defRPr/>
            </a:pPr>
            <a:fld id="{443C8C51-5C2C-4384-A700-77A3B77AC634}" type="slidenum">
              <a:rPr lang="en-US" smtClean="0"/>
              <a:pPr>
                <a:defRPr/>
              </a:pPr>
              <a:t>5</a:t>
            </a:fld>
            <a:endParaRPr lang="en-US" dirty="0"/>
          </a:p>
        </p:txBody>
      </p:sp>
    </p:spTree>
    <p:extLst>
      <p:ext uri="{BB962C8B-B14F-4D97-AF65-F5344CB8AC3E}">
        <p14:creationId xmlns:p14="http://schemas.microsoft.com/office/powerpoint/2010/main" val="1677803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42900" y="1676400"/>
            <a:ext cx="8496300" cy="2897188"/>
          </a:xfrm>
        </p:spPr>
        <p:txBody>
          <a:bodyPr/>
          <a:lstStyle/>
          <a:p>
            <a:pPr>
              <a:spcBef>
                <a:spcPts val="1800"/>
              </a:spcBef>
            </a:pPr>
            <a:r>
              <a:rPr lang="en-US" dirty="0">
                <a:latin typeface="Calibri" panose="020F0502020204030204" pitchFamily="34" charset="0"/>
              </a:rPr>
              <a:t>nTIDE Lunch &amp; Learn: </a:t>
            </a:r>
          </a:p>
          <a:p>
            <a:pPr lvl="1">
              <a:spcBef>
                <a:spcPts val="1800"/>
              </a:spcBef>
            </a:pPr>
            <a:r>
              <a:rPr lang="en-US" sz="2400" dirty="0">
                <a:latin typeface="Calibri" panose="020F0502020204030204" pitchFamily="34" charset="0"/>
              </a:rPr>
              <a:t>A joint effort of the University of New Hampshire, Kessler Foundation, and the Association of University Centers on Disability (AUCD).</a:t>
            </a:r>
          </a:p>
          <a:p>
            <a:pPr lvl="1">
              <a:spcBef>
                <a:spcPts val="1800"/>
              </a:spcBef>
            </a:pPr>
            <a:r>
              <a:rPr lang="en-US" sz="2400" dirty="0">
                <a:latin typeface="Calibri" panose="020F0502020204030204" pitchFamily="34" charset="0"/>
              </a:rPr>
              <a:t>Occurs at noon Eastern-time on the first Friday day of each month, with the release of the </a:t>
            </a:r>
            <a:r>
              <a:rPr lang="en-US" sz="2400" u="sng" dirty="0">
                <a:latin typeface="Calibri" panose="020F0502020204030204" pitchFamily="34" charset="0"/>
              </a:rPr>
              <a:t>nTIDE Report</a:t>
            </a:r>
            <a:r>
              <a:rPr lang="en-US" sz="2400" dirty="0">
                <a:latin typeface="Calibri" panose="020F0502020204030204" pitchFamily="34" charset="0"/>
              </a:rPr>
              <a:t>.</a:t>
            </a:r>
          </a:p>
          <a:p>
            <a:pPr lvl="1">
              <a:spcBef>
                <a:spcPts val="1800"/>
              </a:spcBef>
            </a:pPr>
            <a:r>
              <a:rPr lang="en-US" sz="2400" dirty="0">
                <a:latin typeface="Calibri" panose="020F0502020204030204" pitchFamily="34" charset="0"/>
              </a:rPr>
              <a:t>A part of the Rehabilitation and Research Training Center on Employment Policy and Measurement, which is funded by the National Institute on Disability, Independent Living and Rehabilitation Research (NIDILRR).  </a:t>
            </a:r>
          </a:p>
        </p:txBody>
      </p:sp>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Welcome</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4" name="Slide Number Placeholder 3">
            <a:extLst>
              <a:ext uri="{FF2B5EF4-FFF2-40B4-BE49-F238E27FC236}">
                <a16:creationId xmlns:a16="http://schemas.microsoft.com/office/drawing/2014/main" id="{84A233A1-333F-4F52-9B49-95763AD095DF}"/>
              </a:ext>
            </a:extLst>
          </p:cNvPr>
          <p:cNvSpPr>
            <a:spLocks noGrp="1"/>
          </p:cNvSpPr>
          <p:nvPr>
            <p:ph type="sldNum" sz="quarter" idx="12"/>
          </p:nvPr>
        </p:nvSpPr>
        <p:spPr/>
        <p:txBody>
          <a:bodyPr/>
          <a:lstStyle/>
          <a:p>
            <a:pPr>
              <a:defRPr/>
            </a:pPr>
            <a:fld id="{443C8C51-5C2C-4384-A700-77A3B77AC634}" type="slidenum">
              <a:rPr lang="en-US" smtClean="0"/>
              <a:pPr>
                <a:defRPr/>
              </a:pPr>
              <a:t>6</a:t>
            </a:fld>
            <a:endParaRPr lang="en-US" dirty="0"/>
          </a:p>
        </p:txBody>
      </p:sp>
    </p:spTree>
    <p:extLst>
      <p:ext uri="{BB962C8B-B14F-4D97-AF65-F5344CB8AC3E}">
        <p14:creationId xmlns:p14="http://schemas.microsoft.com/office/powerpoint/2010/main" val="1125271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519881"/>
            <a:ext cx="8496300" cy="4495800"/>
          </a:xfrm>
        </p:spPr>
        <p:txBody>
          <a:bodyPr/>
          <a:lstStyle/>
          <a:p>
            <a:pPr>
              <a:spcBef>
                <a:spcPts val="1200"/>
              </a:spcBef>
            </a:pPr>
            <a:r>
              <a:rPr lang="en-US" sz="2400" dirty="0">
                <a:latin typeface="Calibri" panose="020F0502020204030204" pitchFamily="34" charset="0"/>
              </a:rPr>
              <a:t>Part 1: nTIDE Report … “The Numbers”</a:t>
            </a:r>
          </a:p>
          <a:p>
            <a:pPr lvl="1">
              <a:spcBef>
                <a:spcPts val="800"/>
              </a:spcBef>
            </a:pPr>
            <a:r>
              <a:rPr lang="en-US" sz="2400" dirty="0">
                <a:latin typeface="Calibri" panose="020F0502020204030204" pitchFamily="34" charset="0"/>
              </a:rPr>
              <a:t>John O’Neill, Kessler Foundation</a:t>
            </a:r>
          </a:p>
          <a:p>
            <a:pPr lvl="1">
              <a:spcBef>
                <a:spcPts val="800"/>
              </a:spcBef>
            </a:pPr>
            <a:r>
              <a:rPr lang="en-US" sz="2400" dirty="0">
                <a:latin typeface="Calibri" panose="020F0502020204030204" pitchFamily="34" charset="0"/>
              </a:rPr>
              <a:t>Andrew Houtenville, University of New Hampshire</a:t>
            </a:r>
          </a:p>
          <a:p>
            <a:r>
              <a:rPr lang="en-US" sz="2400" dirty="0">
                <a:latin typeface="Calibri" panose="020F0502020204030204" pitchFamily="34" charset="0"/>
              </a:rPr>
              <a:t>Part 2: nTIDE News</a:t>
            </a:r>
          </a:p>
          <a:p>
            <a:pPr lvl="1"/>
            <a:r>
              <a:rPr lang="en-US" sz="2400" dirty="0">
                <a:latin typeface="Calibri" panose="020F0502020204030204" pitchFamily="34" charset="0"/>
              </a:rPr>
              <a:t>Denise Rozell, </a:t>
            </a:r>
            <a:r>
              <a:rPr lang="en-US" sz="2400" dirty="0">
                <a:solidFill>
                  <a:srgbClr val="000000"/>
                </a:solidFill>
                <a:latin typeface="Calibri"/>
                <a:cs typeface="Calibri"/>
              </a:rPr>
              <a:t>Association of University Centers on Disabilities (AUCD</a:t>
            </a:r>
            <a:r>
              <a:rPr lang="en-US" sz="2400" dirty="0">
                <a:latin typeface="Calibri"/>
                <a:cs typeface="Calibri"/>
              </a:rPr>
              <a:t>)</a:t>
            </a:r>
            <a:endParaRPr lang="en-US" sz="2400" dirty="0">
              <a:latin typeface="Calibri" panose="020F0502020204030204" pitchFamily="34" charset="0"/>
            </a:endParaRPr>
          </a:p>
          <a:p>
            <a:pPr>
              <a:spcBef>
                <a:spcPts val="1200"/>
              </a:spcBef>
            </a:pPr>
            <a:r>
              <a:rPr lang="en-US" sz="2400" dirty="0">
                <a:latin typeface="Calibri" panose="020F0502020204030204" pitchFamily="34" charset="0"/>
              </a:rPr>
              <a:t>Part 3: Guest Speaker</a:t>
            </a:r>
          </a:p>
          <a:p>
            <a:pPr lvl="1">
              <a:spcBef>
                <a:spcPts val="1200"/>
              </a:spcBef>
            </a:pPr>
            <a:r>
              <a:rPr lang="en-US" sz="2400" dirty="0">
                <a:latin typeface="Calibri" panose="020F0502020204030204" pitchFamily="34" charset="0"/>
              </a:rPr>
              <a:t>Jennifer Mathis, Director of Policy and Legal Advocacy, Bazelon Center for Mental Health Law</a:t>
            </a:r>
          </a:p>
          <a:p>
            <a:r>
              <a:rPr lang="en-US" sz="2400" dirty="0">
                <a:latin typeface="Calibri" panose="020F0502020204030204" pitchFamily="34" charset="0"/>
              </a:rPr>
              <a:t>Part 4: Q&amp;A … for Parts 1-3</a:t>
            </a:r>
          </a:p>
        </p:txBody>
      </p:sp>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Today’s Program</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4" name="Slide Number Placeholder 3">
            <a:extLst>
              <a:ext uri="{FF2B5EF4-FFF2-40B4-BE49-F238E27FC236}">
                <a16:creationId xmlns:a16="http://schemas.microsoft.com/office/drawing/2014/main" id="{5F96B420-7365-408B-A485-77BC9E3BAAD3}"/>
              </a:ext>
            </a:extLst>
          </p:cNvPr>
          <p:cNvSpPr>
            <a:spLocks noGrp="1"/>
          </p:cNvSpPr>
          <p:nvPr>
            <p:ph type="sldNum" sz="quarter" idx="12"/>
          </p:nvPr>
        </p:nvSpPr>
        <p:spPr/>
        <p:txBody>
          <a:bodyPr/>
          <a:lstStyle/>
          <a:p>
            <a:pPr>
              <a:defRPr/>
            </a:pPr>
            <a:fld id="{443C8C51-5C2C-4384-A700-77A3B77AC634}" type="slidenum">
              <a:rPr lang="en-US" smtClean="0"/>
              <a:pPr>
                <a:defRPr/>
              </a:pPr>
              <a:t>7</a:t>
            </a:fld>
            <a:endParaRPr lang="en-US" dirty="0"/>
          </a:p>
        </p:txBody>
      </p:sp>
    </p:spTree>
    <p:extLst>
      <p:ext uri="{BB962C8B-B14F-4D97-AF65-F5344CB8AC3E}">
        <p14:creationId xmlns:p14="http://schemas.microsoft.com/office/powerpoint/2010/main" val="106890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17526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b="1" u="sng" dirty="0">
                <a:solidFill>
                  <a:schemeClr val="tx1"/>
                </a:solidFill>
                <a:latin typeface="Calibri" panose="020F0502020204030204" pitchFamily="34" charset="0"/>
              </a:rPr>
              <a:t>Part 1</a:t>
            </a:r>
            <a:br>
              <a:rPr lang="en-US" sz="5400" b="1" dirty="0">
                <a:solidFill>
                  <a:schemeClr val="tx1"/>
                </a:solidFill>
                <a:latin typeface="Calibri" panose="020F0502020204030204" pitchFamily="34" charset="0"/>
              </a:rPr>
            </a:br>
            <a:r>
              <a:rPr lang="en-US" sz="5400" b="1" dirty="0">
                <a:solidFill>
                  <a:schemeClr val="tx1"/>
                </a:solidFill>
                <a:latin typeface="Calibri" panose="020F0502020204030204" pitchFamily="34" charset="0"/>
              </a:rPr>
              <a:t>The nTIDE Report</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John O’Neill</a:t>
            </a:r>
            <a:br>
              <a:rPr lang="en-US" sz="3200" dirty="0">
                <a:solidFill>
                  <a:schemeClr val="tx1"/>
                </a:solidFill>
                <a:latin typeface="Calibri" panose="020F0502020204030204" pitchFamily="34" charset="0"/>
              </a:rPr>
            </a:br>
            <a:r>
              <a:rPr lang="en-US" sz="2400" dirty="0">
                <a:solidFill>
                  <a:schemeClr val="tx1"/>
                </a:solidFill>
                <a:latin typeface="Calibri" panose="020F0502020204030204" pitchFamily="34" charset="0"/>
              </a:rPr>
              <a:t>Kessler Foundation</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4" name="Slide Number Placeholder 3">
            <a:extLst>
              <a:ext uri="{FF2B5EF4-FFF2-40B4-BE49-F238E27FC236}">
                <a16:creationId xmlns:a16="http://schemas.microsoft.com/office/drawing/2014/main" id="{AF03B2DC-164F-4D3D-BED2-E7E4FF389EAC}"/>
              </a:ext>
            </a:extLst>
          </p:cNvPr>
          <p:cNvSpPr>
            <a:spLocks noGrp="1"/>
          </p:cNvSpPr>
          <p:nvPr>
            <p:ph type="sldNum" sz="quarter" idx="12"/>
          </p:nvPr>
        </p:nvSpPr>
        <p:spPr/>
        <p:txBody>
          <a:bodyPr/>
          <a:lstStyle/>
          <a:p>
            <a:pPr>
              <a:defRPr/>
            </a:pPr>
            <a:fld id="{443C8C51-5C2C-4384-A700-77A3B77AC634}" type="slidenum">
              <a:rPr lang="en-US" smtClean="0"/>
              <a:pPr>
                <a:defRPr/>
              </a:pPr>
              <a:t>8</a:t>
            </a:fld>
            <a:endParaRPr lang="en-US" dirty="0"/>
          </a:p>
        </p:txBody>
      </p:sp>
    </p:spTree>
    <p:extLst>
      <p:ext uri="{BB962C8B-B14F-4D97-AF65-F5344CB8AC3E}">
        <p14:creationId xmlns:p14="http://schemas.microsoft.com/office/powerpoint/2010/main" val="148515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2897188"/>
          </a:xfrm>
        </p:spPr>
        <p:txBody>
          <a:bodyPr/>
          <a:lstStyle/>
          <a:p>
            <a:pPr>
              <a:spcBef>
                <a:spcPts val="1200"/>
              </a:spcBef>
            </a:pPr>
            <a:r>
              <a:rPr lang="en-US" dirty="0">
                <a:latin typeface="Calibri" panose="020F0502020204030204" pitchFamily="34" charset="0"/>
              </a:rPr>
              <a:t>The monthly </a:t>
            </a:r>
            <a:r>
              <a:rPr lang="en-US" u="sng" dirty="0">
                <a:latin typeface="Calibri" panose="020F0502020204030204" pitchFamily="34" charset="0"/>
              </a:rPr>
              <a:t>nTIDE Report</a:t>
            </a:r>
            <a:r>
              <a:rPr lang="en-US" dirty="0">
                <a:latin typeface="Calibri" panose="020F0502020204030204" pitchFamily="34" charset="0"/>
              </a:rPr>
              <a:t> is a press release and infographic, looking at the latest employment statistics.</a:t>
            </a:r>
          </a:p>
          <a:p>
            <a:pPr>
              <a:spcBef>
                <a:spcPts val="1800"/>
              </a:spcBef>
            </a:pPr>
            <a:r>
              <a:rPr lang="en-US" dirty="0">
                <a:latin typeface="Calibri" panose="020F0502020204030204" pitchFamily="34" charset="0"/>
              </a:rPr>
              <a:t>Uses data from the “jobs report” released by the U.S. Bureau of Labor Statistics, on the 1</a:t>
            </a:r>
            <a:r>
              <a:rPr lang="en-US" baseline="30000" dirty="0">
                <a:latin typeface="Calibri" panose="020F0502020204030204" pitchFamily="34" charset="0"/>
              </a:rPr>
              <a:t>st</a:t>
            </a:r>
            <a:r>
              <a:rPr lang="en-US" dirty="0">
                <a:latin typeface="Calibri" panose="020F0502020204030204" pitchFamily="34" charset="0"/>
              </a:rPr>
              <a:t> Friday of each month.</a:t>
            </a:r>
          </a:p>
        </p:txBody>
      </p:sp>
      <p:sp>
        <p:nvSpPr>
          <p:cNvPr id="3075" name="Text Box 12"/>
          <p:cNvSpPr txBox="1">
            <a:spLocks noGrp="1" noChangeArrowheads="1"/>
          </p:cNvSpPr>
          <p:nvPr>
            <p:ph type="title"/>
          </p:nvPr>
        </p:nvSpPr>
        <p:spPr bwMode="auto">
          <a:xfrm>
            <a:off x="0"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The Monthly nTIDE Report</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TextBox 11"/>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4" name="Slide Number Placeholder 3">
            <a:extLst>
              <a:ext uri="{FF2B5EF4-FFF2-40B4-BE49-F238E27FC236}">
                <a16:creationId xmlns:a16="http://schemas.microsoft.com/office/drawing/2014/main" id="{A1B0C2D6-B2EA-4B23-933B-30E51435BF15}"/>
              </a:ext>
            </a:extLst>
          </p:cNvPr>
          <p:cNvSpPr>
            <a:spLocks noGrp="1"/>
          </p:cNvSpPr>
          <p:nvPr>
            <p:ph type="sldNum" sz="quarter" idx="12"/>
          </p:nvPr>
        </p:nvSpPr>
        <p:spPr/>
        <p:txBody>
          <a:bodyPr/>
          <a:lstStyle/>
          <a:p>
            <a:pPr>
              <a:defRPr/>
            </a:pPr>
            <a:fld id="{443C8C51-5C2C-4384-A700-77A3B77AC634}" type="slidenum">
              <a:rPr lang="en-US" smtClean="0"/>
              <a:pPr>
                <a:defRPr/>
              </a:pPr>
              <a:t>9</a:t>
            </a:fld>
            <a:endParaRPr lang="en-US" dirty="0"/>
          </a:p>
        </p:txBody>
      </p:sp>
    </p:spTree>
    <p:extLst>
      <p:ext uri="{BB962C8B-B14F-4D97-AF65-F5344CB8AC3E}">
        <p14:creationId xmlns:p14="http://schemas.microsoft.com/office/powerpoint/2010/main" val="1897470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Houtenville_2014 compendium (4)">
  <a:themeElements>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erimental3">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imental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imental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imental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imental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imental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imental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imental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imental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imental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imental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Houtenville_2014 compendium (4)</Template>
  <TotalTime>8697</TotalTime>
  <Words>2364</Words>
  <Application>Microsoft Macintosh PowerPoint</Application>
  <PresentationFormat>On-screen Show (4:3)</PresentationFormat>
  <Paragraphs>302</Paragraphs>
  <Slides>39</Slides>
  <Notes>33</Notes>
  <HiddenSlides>0</HiddenSlides>
  <MMClips>4</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39</vt:i4>
      </vt:variant>
    </vt:vector>
  </HeadingPairs>
  <TitlesOfParts>
    <vt:vector size="50" baseType="lpstr">
      <vt:lpstr>Arial</vt:lpstr>
      <vt:lpstr>Calibri</vt:lpstr>
      <vt:lpstr>Calibri Light</vt:lpstr>
      <vt:lpstr>Segoe UI</vt:lpstr>
      <vt:lpstr>Segoe UI Light</vt:lpstr>
      <vt:lpstr>Wingdings</vt:lpstr>
      <vt:lpstr>Houtenville_2014 compendium (4)</vt:lpstr>
      <vt:lpstr>1_Office Theme</vt:lpstr>
      <vt:lpstr>Custom Design</vt:lpstr>
      <vt:lpstr>1_Custom Design</vt:lpstr>
      <vt:lpstr>WelcomeDoc</vt:lpstr>
      <vt:lpstr>PowerPoint Presentation</vt:lpstr>
      <vt:lpstr>PowerPoint Presentation</vt:lpstr>
      <vt:lpstr>Up Front Matters</vt:lpstr>
      <vt:lpstr>Up Front Matters</vt:lpstr>
      <vt:lpstr>Welcome  Andrew Houtenville University of New Hampshire </vt:lpstr>
      <vt:lpstr>Welcome</vt:lpstr>
      <vt:lpstr>Today’s Program</vt:lpstr>
      <vt:lpstr>Part 1 The nTIDE Report   John O’Neill Kessler Foundation</vt:lpstr>
      <vt:lpstr>The Monthly nTIDE Report</vt:lpstr>
      <vt:lpstr>Source of the Data</vt:lpstr>
      <vt:lpstr>The Numbers  Andrew Houtenville University of New Hampshire</vt:lpstr>
      <vt:lpstr>Employment-to-Population Ratio</vt:lpstr>
      <vt:lpstr>Labor Force Participation Rate</vt:lpstr>
      <vt:lpstr>Employment-to-Population Ratio</vt:lpstr>
      <vt:lpstr>Employment-to-Population Ratio</vt:lpstr>
      <vt:lpstr>Employment-to-Population Ratio</vt:lpstr>
      <vt:lpstr>    </vt:lpstr>
      <vt:lpstr>Federal Policy Update</vt:lpstr>
      <vt:lpstr>ReThink VR Performance Plan </vt:lpstr>
      <vt:lpstr>JAN: Accommodation and Compliance Survey Update  </vt:lpstr>
      <vt:lpstr>Employment and Unemployment Rates of People who are BVI </vt:lpstr>
      <vt:lpstr>Employment Policy and Autism</vt:lpstr>
      <vt:lpstr>Access to Justice: Reducing Jail Incarceration </vt:lpstr>
      <vt:lpstr>Access Living Report on Jails and People with Disabilities (con.)</vt:lpstr>
      <vt:lpstr>GPS - Entrepreneurship</vt:lpstr>
      <vt:lpstr>Inclusive Supported Employment: International Learning Series</vt:lpstr>
      <vt:lpstr>Webinar:  Transportation and Transition for Students with Autism</vt:lpstr>
      <vt:lpstr>Make It Work Video Series </vt:lpstr>
      <vt:lpstr>Save the Date!</vt:lpstr>
      <vt:lpstr>                      Part 3          nTIDE Guest Speaker   Jennifer Mathis Director of Policy and Legal Advocacy Bazelon Center for Mental Health Law       </vt:lpstr>
      <vt:lpstr>Misperceptions About Mental Health and Gun Violence: Implications for Employment</vt:lpstr>
      <vt:lpstr>Employment Rates of People with Significant Psychiatric Disabilities</vt:lpstr>
      <vt:lpstr>Understanding the Fear and Prejudice</vt:lpstr>
      <vt:lpstr>Understanding the Fear and Prejudice</vt:lpstr>
      <vt:lpstr>THE FACTS</vt:lpstr>
      <vt:lpstr>WHY DO THESE FALSE NARRATIVES PERSIST?</vt:lpstr>
      <vt:lpstr>WHAT CAN WE DO TO CHANGE IT?</vt:lpstr>
      <vt:lpstr>Questions and Answers   </vt:lpstr>
      <vt:lpstr>So Long Everyone  </vt:lpstr>
    </vt:vector>
  </TitlesOfParts>
  <Company>Institute on Disability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 Penny</dc:creator>
  <cp:lastModifiedBy>Nugent, Lisa</cp:lastModifiedBy>
  <cp:revision>7099</cp:revision>
  <cp:lastPrinted>2019-08-02T13:40:56Z</cp:lastPrinted>
  <dcterms:created xsi:type="dcterms:W3CDTF">2016-01-08T20:42:16Z</dcterms:created>
  <dcterms:modified xsi:type="dcterms:W3CDTF">2021-01-24T19:08:22Z</dcterms:modified>
</cp:coreProperties>
</file>