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10"/>
  </p:notesMasterIdLst>
  <p:sldIdLst>
    <p:sldId id="256" r:id="rId2"/>
    <p:sldId id="258" r:id="rId3"/>
    <p:sldId id="259" r:id="rId4"/>
    <p:sldId id="257" r:id="rId5"/>
    <p:sldId id="262" r:id="rId6"/>
    <p:sldId id="263" r:id="rId7"/>
    <p:sldId id="260" r:id="rId8"/>
    <p:sldId id="261"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enly, Megan" initials="HM" lastIdx="1" clrIdx="0">
    <p:extLst>
      <p:ext uri="{19B8F6BF-5375-455C-9EA6-DF929625EA0E}">
        <p15:presenceInfo xmlns:p15="http://schemas.microsoft.com/office/powerpoint/2012/main" userId="S::mmg43@unh.edu::886c3e4a-c5fb-4d90-8ac1-76009426fd4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594"/>
    <a:srgbClr val="969696"/>
    <a:srgbClr val="FFD14F"/>
    <a:srgbClr val="FFD661"/>
    <a:srgbClr val="FFD45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249" autoAdjust="0"/>
  </p:normalViewPr>
  <p:slideViewPr>
    <p:cSldViewPr>
      <p:cViewPr varScale="1">
        <p:scale>
          <a:sx n="68" d="100"/>
          <a:sy n="68" d="100"/>
        </p:scale>
        <p:origin x="1446" y="72"/>
      </p:cViewPr>
      <p:guideLst>
        <p:guide orient="horz" pos="2160"/>
        <p:guide pos="2880"/>
      </p:guideLst>
    </p:cSldViewPr>
  </p:slideViewPr>
  <p:outlineViewPr>
    <p:cViewPr>
      <p:scale>
        <a:sx n="33" d="100"/>
        <a:sy n="33" d="100"/>
      </p:scale>
      <p:origin x="0" y="-330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mmg43\Box\WD-FAB%20(NIH-UNH%20Shared)\Job%20Duties%20(UNH-NIH%20Shared)\Analysis\WD-FAB%20Job%20Duties%20Codes%20Prelim%20findings.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'thresholds match'!$J$3</c:f>
              <c:strCache>
                <c:ptCount val="1"/>
                <c:pt idx="0">
                  <c:v>Employed</c:v>
                </c:pt>
              </c:strCache>
            </c:strRef>
          </c:tx>
          <c:spPr>
            <a:solidFill>
              <a:schemeClr val="accent1">
                <a:lumMod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rgbClr val="003594"/>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'thresholds match'!$I$4:$I$9</c:f>
              <c:strCache>
                <c:ptCount val="6"/>
                <c:pt idx="0">
                  <c:v>Basic Mobility</c:v>
                </c:pt>
                <c:pt idx="1">
                  <c:v>Upper Body</c:v>
                </c:pt>
                <c:pt idx="2">
                  <c:v>Fine Motor</c:v>
                </c:pt>
                <c:pt idx="3">
                  <c:v>Mood &amp; Emotions</c:v>
                </c:pt>
                <c:pt idx="4">
                  <c:v>Self-Regulation</c:v>
                </c:pt>
                <c:pt idx="5">
                  <c:v>Cogntn &amp; Comm.</c:v>
                </c:pt>
              </c:strCache>
              <c:extLst/>
            </c:strRef>
          </c:cat>
          <c:val>
            <c:numRef>
              <c:f>'thresholds match'!$J$4:$J$9</c:f>
              <c:numCache>
                <c:formatCode>0.0%</c:formatCode>
                <c:ptCount val="6"/>
                <c:pt idx="0">
                  <c:v>0.90910000000000002</c:v>
                </c:pt>
                <c:pt idx="1">
                  <c:v>0.91459999999999997</c:v>
                </c:pt>
                <c:pt idx="2">
                  <c:v>0.75029999999999997</c:v>
                </c:pt>
                <c:pt idx="3">
                  <c:v>0.65400000000000003</c:v>
                </c:pt>
                <c:pt idx="4">
                  <c:v>0.42199999999999999</c:v>
                </c:pt>
                <c:pt idx="5">
                  <c:v>0.87649999999999995</c:v>
                </c:pt>
              </c:numCache>
              <c:extLst/>
            </c:numRef>
          </c:val>
          <c:extLst>
            <c:ext xmlns:c16="http://schemas.microsoft.com/office/drawing/2014/chart" uri="{C3380CC4-5D6E-409C-BE32-E72D297353CC}">
              <c16:uniqueId val="{00000000-99DB-4A43-BC44-AEC5A0A00AF6}"/>
            </c:ext>
          </c:extLst>
        </c:ser>
        <c:ser>
          <c:idx val="1"/>
          <c:order val="1"/>
          <c:tx>
            <c:strRef>
              <c:f>'thresholds match'!$K$3</c:f>
              <c:strCache>
                <c:ptCount val="1"/>
                <c:pt idx="0">
                  <c:v>Work Disability</c:v>
                </c:pt>
              </c:strCache>
            </c:strRef>
          </c:tx>
          <c:spPr>
            <a:solidFill>
              <a:schemeClr val="tx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rgbClr val="003594"/>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'thresholds match'!$I$4:$I$9</c:f>
              <c:strCache>
                <c:ptCount val="6"/>
                <c:pt idx="0">
                  <c:v>Basic Mobility</c:v>
                </c:pt>
                <c:pt idx="1">
                  <c:v>Upper Body</c:v>
                </c:pt>
                <c:pt idx="2">
                  <c:v>Fine Motor</c:v>
                </c:pt>
                <c:pt idx="3">
                  <c:v>Mood &amp; Emotions</c:v>
                </c:pt>
                <c:pt idx="4">
                  <c:v>Self-Regulation</c:v>
                </c:pt>
                <c:pt idx="5">
                  <c:v>Cogntn &amp; Comm.</c:v>
                </c:pt>
              </c:strCache>
              <c:extLst/>
            </c:strRef>
          </c:cat>
          <c:val>
            <c:numRef>
              <c:f>'thresholds match'!$K$4:$K$9</c:f>
              <c:numCache>
                <c:formatCode>0.0%</c:formatCode>
                <c:ptCount val="6"/>
                <c:pt idx="0">
                  <c:v>0.64290000000000003</c:v>
                </c:pt>
                <c:pt idx="1">
                  <c:v>0.66290000000000004</c:v>
                </c:pt>
                <c:pt idx="2">
                  <c:v>0.59430000000000005</c:v>
                </c:pt>
                <c:pt idx="3">
                  <c:v>0.49130000000000001</c:v>
                </c:pt>
                <c:pt idx="4">
                  <c:v>0.39879999999999999</c:v>
                </c:pt>
                <c:pt idx="5">
                  <c:v>0.6552</c:v>
                </c:pt>
              </c:numCache>
              <c:extLst/>
            </c:numRef>
          </c:val>
          <c:extLst>
            <c:ext xmlns:c16="http://schemas.microsoft.com/office/drawing/2014/chart" uri="{C3380CC4-5D6E-409C-BE32-E72D297353CC}">
              <c16:uniqueId val="{00000001-99DB-4A43-BC44-AEC5A0A00AF6}"/>
            </c:ext>
          </c:extLst>
        </c:ser>
        <c:dLbls>
          <c:showLegendKey val="0"/>
          <c:showVal val="0"/>
          <c:showCatName val="0"/>
          <c:showSerName val="0"/>
          <c:showPercent val="0"/>
          <c:showBubbleSize val="0"/>
        </c:dLbls>
        <c:gapWidth val="219"/>
        <c:overlap val="-27"/>
        <c:axId val="1164418640"/>
        <c:axId val="1164403664"/>
      </c:barChart>
      <c:catAx>
        <c:axId val="11644186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rgbClr val="003594"/>
                </a:solidFill>
                <a:latin typeface="+mn-lt"/>
                <a:ea typeface="+mn-ea"/>
                <a:cs typeface="+mn-cs"/>
              </a:defRPr>
            </a:pPr>
            <a:endParaRPr lang="en-US"/>
          </a:p>
        </c:txPr>
        <c:crossAx val="1164403664"/>
        <c:crosses val="autoZero"/>
        <c:auto val="1"/>
        <c:lblAlgn val="ctr"/>
        <c:lblOffset val="100"/>
        <c:noMultiLvlLbl val="0"/>
      </c:catAx>
      <c:valAx>
        <c:axId val="116440366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rgbClr val="003594"/>
                </a:solidFill>
                <a:latin typeface="+mn-lt"/>
                <a:ea typeface="+mn-ea"/>
                <a:cs typeface="+mn-cs"/>
              </a:defRPr>
            </a:pPr>
            <a:endParaRPr lang="en-US"/>
          </a:p>
        </c:txPr>
        <c:crossAx val="1164418640"/>
        <c:crosses val="autoZero"/>
        <c:crossBetween val="between"/>
      </c:valAx>
      <c:spPr>
        <a:noFill/>
        <a:ln>
          <a:noFill/>
        </a:ln>
        <a:effectLst/>
      </c:spPr>
    </c:plotArea>
    <c:legend>
      <c:legendPos val="r"/>
      <c:layout>
        <c:manualLayout>
          <c:xMode val="edge"/>
          <c:yMode val="edge"/>
          <c:x val="0.52341723440904542"/>
          <c:y val="5.5923009623797024E-2"/>
          <c:w val="0.20014434934769443"/>
          <c:h val="0.14643189468866061"/>
        </c:manualLayout>
      </c:layout>
      <c:overlay val="1"/>
      <c:spPr>
        <a:noFill/>
        <a:ln>
          <a:noFill/>
        </a:ln>
        <a:effectLst/>
      </c:spPr>
      <c:txPr>
        <a:bodyPr rot="0" spcFirstLastPara="1" vertOverflow="ellipsis" vert="horz" wrap="square" anchor="ctr" anchorCtr="1"/>
        <a:lstStyle/>
        <a:p>
          <a:pPr>
            <a:defRPr sz="1600" b="0" i="0" u="none" strike="noStrike" kern="1200" baseline="0">
              <a:solidFill>
                <a:srgbClr val="003594"/>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509756B-8F8A-4CD8-ABE5-17F1D1463DE9}" type="datetimeFigureOut">
              <a:rPr lang="en-US" smtClean="0"/>
              <a:t>3/11/2021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70709D-C5DC-4FEF-8293-8B54D095BE15}" type="slidenum">
              <a:rPr lang="en-US" smtClean="0"/>
              <a:t>‹#›</a:t>
            </a:fld>
            <a:endParaRPr lang="en-US"/>
          </a:p>
        </p:txBody>
      </p:sp>
    </p:spTree>
    <p:extLst>
      <p:ext uri="{BB962C8B-B14F-4D97-AF65-F5344CB8AC3E}">
        <p14:creationId xmlns:p14="http://schemas.microsoft.com/office/powerpoint/2010/main" val="18165402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470709D-C5DC-4FEF-8293-8B54D095BE15}" type="slidenum">
              <a:rPr lang="en-US" smtClean="0"/>
              <a:t>2</a:t>
            </a:fld>
            <a:endParaRPr lang="en-US"/>
          </a:p>
        </p:txBody>
      </p:sp>
    </p:spTree>
    <p:extLst>
      <p:ext uri="{BB962C8B-B14F-4D97-AF65-F5344CB8AC3E}">
        <p14:creationId xmlns:p14="http://schemas.microsoft.com/office/powerpoint/2010/main" val="30632613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470709D-C5DC-4FEF-8293-8B54D095BE15}" type="slidenum">
              <a:rPr lang="en-US" smtClean="0"/>
              <a:t>3</a:t>
            </a:fld>
            <a:endParaRPr lang="en-US"/>
          </a:p>
        </p:txBody>
      </p:sp>
    </p:spTree>
    <p:extLst>
      <p:ext uri="{BB962C8B-B14F-4D97-AF65-F5344CB8AC3E}">
        <p14:creationId xmlns:p14="http://schemas.microsoft.com/office/powerpoint/2010/main" val="12835617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470709D-C5DC-4FEF-8293-8B54D095BE15}" type="slidenum">
              <a:rPr lang="en-US" smtClean="0"/>
              <a:t>4</a:t>
            </a:fld>
            <a:endParaRPr lang="en-US"/>
          </a:p>
        </p:txBody>
      </p:sp>
    </p:spTree>
    <p:extLst>
      <p:ext uri="{BB962C8B-B14F-4D97-AF65-F5344CB8AC3E}">
        <p14:creationId xmlns:p14="http://schemas.microsoft.com/office/powerpoint/2010/main" val="19719343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470709D-C5DC-4FEF-8293-8B54D095BE15}" type="slidenum">
              <a:rPr lang="en-US" smtClean="0"/>
              <a:t>5</a:t>
            </a:fld>
            <a:endParaRPr lang="en-US"/>
          </a:p>
        </p:txBody>
      </p:sp>
    </p:spTree>
    <p:extLst>
      <p:ext uri="{BB962C8B-B14F-4D97-AF65-F5344CB8AC3E}">
        <p14:creationId xmlns:p14="http://schemas.microsoft.com/office/powerpoint/2010/main" val="6287022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Calibri" panose="020F0502020204030204" pitchFamily="34" charset="0"/>
                <a:ea typeface="Calibri" panose="020F0502020204030204" pitchFamily="34" charset="0"/>
                <a:cs typeface="Times New Roman" panose="02020603050405020304" pitchFamily="18" charset="0"/>
              </a:rPr>
              <a:t>The percentages displayed are those whose functioning score in that domain was as high or higher than the level required for each of the three main job duties they reported doing at their job (or their most recent job if not working due to disability)</a:t>
            </a:r>
          </a:p>
          <a:p>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Calibri" panose="020F0502020204030204" pitchFamily="34" charset="0"/>
                <a:cs typeface="Times New Roman" panose="02020603050405020304" pitchFamily="18" charset="0"/>
              </a:rPr>
              <a:t>those who are unemployed due to a disability have lower rates of functioning in all domains examined, and that they are less likely to meet the anticipated threshold for the duties they needed to perform at their last job.</a:t>
            </a:r>
          </a:p>
          <a:p>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effectLst/>
                <a:latin typeface="Calibri" panose="020F0502020204030204" pitchFamily="34" charset="0"/>
                <a:ea typeface="Calibri" panose="020F0502020204030204" pitchFamily="34" charset="0"/>
                <a:cs typeface="Times New Roman" panose="02020603050405020304" pitchFamily="18" charset="0"/>
              </a:rPr>
              <a:t>For all differences here, those who are currently employed have significantly higher functioning scores (p&lt;0.05) than those unemployed due to disability</a:t>
            </a:r>
          </a:p>
          <a:p>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800" dirty="0">
              <a:effectLst/>
              <a:latin typeface="Calibri" panose="020F0502020204030204" pitchFamily="34" charset="0"/>
              <a:cs typeface="Times New Roman" panose="02020603050405020304" pitchFamily="18" charset="0"/>
            </a:endParaRPr>
          </a:p>
          <a:p>
            <a:r>
              <a:rPr lang="en-US" sz="1800" dirty="0">
                <a:effectLst/>
                <a:latin typeface="Calibri" panose="020F0502020204030204" pitchFamily="34" charset="0"/>
                <a:cs typeface="Times New Roman" panose="02020603050405020304" pitchFamily="18" charset="0"/>
              </a:rPr>
              <a:t>*Note: I left off two scales: (1) Community Mobility which we did not evaluate against job duties and (2) our scale on Resilience because we collected this data in March of 2020 and we are still exploring the impact of the new (at the time) stay-at-home orders on the data.</a:t>
            </a:r>
            <a:endParaRPr lang="en-US" dirty="0"/>
          </a:p>
        </p:txBody>
      </p:sp>
      <p:sp>
        <p:nvSpPr>
          <p:cNvPr id="4" name="Slide Number Placeholder 3"/>
          <p:cNvSpPr>
            <a:spLocks noGrp="1"/>
          </p:cNvSpPr>
          <p:nvPr>
            <p:ph type="sldNum" sz="quarter" idx="5"/>
          </p:nvPr>
        </p:nvSpPr>
        <p:spPr/>
        <p:txBody>
          <a:bodyPr/>
          <a:lstStyle/>
          <a:p>
            <a:fld id="{4470709D-C5DC-4FEF-8293-8B54D095BE15}" type="slidenum">
              <a:rPr lang="en-US" smtClean="0"/>
              <a:t>7</a:t>
            </a:fld>
            <a:endParaRPr lang="en-US"/>
          </a:p>
        </p:txBody>
      </p:sp>
    </p:spTree>
    <p:extLst>
      <p:ext uri="{BB962C8B-B14F-4D97-AF65-F5344CB8AC3E}">
        <p14:creationId xmlns:p14="http://schemas.microsoft.com/office/powerpoint/2010/main" val="18295786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Calibri" panose="020F0502020204030204" pitchFamily="34" charset="0"/>
                <a:ea typeface="Calibri" panose="020F0502020204030204" pitchFamily="34" charset="0"/>
                <a:cs typeface="Times New Roman" panose="02020603050405020304" pitchFamily="18" charset="0"/>
              </a:rPr>
              <a:t>Our next phase of research explores the role of workplace accommodations in mitigating the gap between individual-level functioning and required functioning to carry out job duties in three specific occupations. This work is currently at the data collection phase.</a:t>
            </a:r>
          </a:p>
          <a:p>
            <a:endParaRPr lang="en-US" sz="1800" dirty="0">
              <a:effectLst/>
              <a:latin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Is accommodation use associated with lower functioning, which would suggest that accommodations mitigate lower functioning in these occupations.  </a:t>
            </a:r>
          </a:p>
          <a:p>
            <a:pPr marL="0" marR="0">
              <a:lnSpc>
                <a:spcPct val="107000"/>
              </a:lnSpc>
              <a:spcBef>
                <a:spcPts val="0"/>
              </a:spcBef>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200" dirty="0">
                <a:effectLst/>
                <a:latin typeface="Calibri" panose="020F0502020204030204" pitchFamily="34" charset="0"/>
                <a:ea typeface="Calibri" panose="020F0502020204030204" pitchFamily="34" charset="0"/>
                <a:cs typeface="Times New Roman" panose="02020603050405020304" pitchFamily="18" charset="0"/>
              </a:rPr>
              <a:t>In doing so, this project will demonstrate an approach to assessing an occupation and the functioning of workers in that occupation to inform disability determination.</a:t>
            </a:r>
            <a:endParaRPr lang="en-US" dirty="0"/>
          </a:p>
          <a:p>
            <a:endParaRPr lang="en-US" dirty="0"/>
          </a:p>
        </p:txBody>
      </p:sp>
      <p:sp>
        <p:nvSpPr>
          <p:cNvPr id="4" name="Slide Number Placeholder 3"/>
          <p:cNvSpPr>
            <a:spLocks noGrp="1"/>
          </p:cNvSpPr>
          <p:nvPr>
            <p:ph type="sldNum" sz="quarter" idx="5"/>
          </p:nvPr>
        </p:nvSpPr>
        <p:spPr/>
        <p:txBody>
          <a:bodyPr/>
          <a:lstStyle/>
          <a:p>
            <a:fld id="{4470709D-C5DC-4FEF-8293-8B54D095BE15}" type="slidenum">
              <a:rPr lang="en-US" smtClean="0"/>
              <a:t>8</a:t>
            </a:fld>
            <a:endParaRPr lang="en-US"/>
          </a:p>
        </p:txBody>
      </p:sp>
    </p:spTree>
    <p:extLst>
      <p:ext uri="{BB962C8B-B14F-4D97-AF65-F5344CB8AC3E}">
        <p14:creationId xmlns:p14="http://schemas.microsoft.com/office/powerpoint/2010/main" val="35377297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 y="0"/>
            <a:ext cx="9052560" cy="6858000"/>
          </a:xfrm>
          <a:prstGeom prst="rect">
            <a:avLst/>
          </a:prstGeom>
        </p:spPr>
      </p:pic>
      <p:sp>
        <p:nvSpPr>
          <p:cNvPr id="2" name="Title 1"/>
          <p:cNvSpPr>
            <a:spLocks noGrp="1"/>
          </p:cNvSpPr>
          <p:nvPr>
            <p:ph type="ctrTitle"/>
          </p:nvPr>
        </p:nvSpPr>
        <p:spPr>
          <a:xfrm>
            <a:off x="152400" y="685800"/>
            <a:ext cx="5257800" cy="2209800"/>
          </a:xfrm>
        </p:spPr>
        <p:txBody>
          <a:bodyPr/>
          <a:lstStyle>
            <a:lvl1pPr>
              <a:defRPr>
                <a:solidFill>
                  <a:srgbClr val="003594"/>
                </a:solidFill>
              </a:defRPr>
            </a:lvl1pPr>
          </a:lstStyle>
          <a:p>
            <a:r>
              <a:rPr lang="en-US" dirty="0"/>
              <a:t>Click to edit Master title style</a:t>
            </a:r>
          </a:p>
        </p:txBody>
      </p:sp>
      <p:sp>
        <p:nvSpPr>
          <p:cNvPr id="3" name="Subtitle 2"/>
          <p:cNvSpPr>
            <a:spLocks noGrp="1"/>
          </p:cNvSpPr>
          <p:nvPr>
            <p:ph type="subTitle" idx="1"/>
          </p:nvPr>
        </p:nvSpPr>
        <p:spPr>
          <a:xfrm>
            <a:off x="5715000" y="685800"/>
            <a:ext cx="3276600" cy="2209800"/>
          </a:xfrm>
        </p:spPr>
        <p:txBody>
          <a:bodyPr anchor="ctr">
            <a:normAutofit/>
          </a:bodyPr>
          <a:lstStyle>
            <a:lvl1pPr marL="0" indent="0" algn="ctr">
              <a:buNone/>
              <a:defRPr sz="2800">
                <a:solidFill>
                  <a:srgbClr val="003594"/>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a:xfrm>
            <a:off x="6858000" y="6416675"/>
            <a:ext cx="2133600" cy="365125"/>
          </a:xfrm>
        </p:spPr>
        <p:txBody>
          <a:bodyPr/>
          <a:lstStyle>
            <a:lvl1pPr algn="r">
              <a:defRPr/>
            </a:lvl1pPr>
          </a:lstStyle>
          <a:p>
            <a:fld id="{B1520C7B-2A24-4C0E-B9DF-03CECEE3C165}" type="datetime1">
              <a:rPr lang="en-US" smtClean="0"/>
              <a:t>3/11/2021</a:t>
            </a:fld>
            <a:endParaRPr lang="en-US" dirty="0"/>
          </a:p>
        </p:txBody>
      </p:sp>
    </p:spTree>
    <p:extLst>
      <p:ext uri="{BB962C8B-B14F-4D97-AF65-F5344CB8AC3E}">
        <p14:creationId xmlns:p14="http://schemas.microsoft.com/office/powerpoint/2010/main" val="534128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0" y="6172200"/>
            <a:ext cx="2133600" cy="365125"/>
          </a:xfrm>
        </p:spPr>
        <p:txBody>
          <a:bodyPr/>
          <a:lstStyle/>
          <a:p>
            <a:fld id="{C9A04B0C-00EB-45EF-BE9C-3ED823EA9777}" type="datetime1">
              <a:rPr lang="en-US" smtClean="0"/>
              <a:t>3/11/2021</a:t>
            </a:fld>
            <a:endParaRPr lang="en-US"/>
          </a:p>
        </p:txBody>
      </p:sp>
      <p:sp>
        <p:nvSpPr>
          <p:cNvPr id="6" name="Slide Number Placeholder 5"/>
          <p:cNvSpPr>
            <a:spLocks noGrp="1"/>
          </p:cNvSpPr>
          <p:nvPr>
            <p:ph type="sldNum" sz="quarter" idx="12"/>
          </p:nvPr>
        </p:nvSpPr>
        <p:spPr>
          <a:xfrm>
            <a:off x="381000" y="6172200"/>
            <a:ext cx="2133600" cy="365125"/>
          </a:xfrm>
        </p:spPr>
        <p:txBody>
          <a:bodyPr/>
          <a:lstStyle/>
          <a:p>
            <a:fld id="{52F0E47B-4FC6-4104-B1D0-7FC471F5C595}" type="slidenum">
              <a:rPr lang="en-US" smtClean="0"/>
              <a:t>‹#›</a:t>
            </a:fld>
            <a:endParaRPr lang="en-US"/>
          </a:p>
        </p:txBody>
      </p:sp>
    </p:spTree>
    <p:extLst>
      <p:ext uri="{BB962C8B-B14F-4D97-AF65-F5344CB8AC3E}">
        <p14:creationId xmlns:p14="http://schemas.microsoft.com/office/powerpoint/2010/main" val="3708198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199"/>
            <a:ext cx="2057400" cy="5334002"/>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457200" y="457199"/>
            <a:ext cx="6019800" cy="53340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0" y="6172200"/>
            <a:ext cx="2133600" cy="365125"/>
          </a:xfrm>
        </p:spPr>
        <p:txBody>
          <a:bodyPr/>
          <a:lstStyle/>
          <a:p>
            <a:fld id="{3198CE36-7C7E-44C6-8A5D-9CA368FA439D}" type="datetime1">
              <a:rPr lang="en-US" smtClean="0"/>
              <a:t>3/11/2021</a:t>
            </a:fld>
            <a:endParaRPr lang="en-US"/>
          </a:p>
        </p:txBody>
      </p:sp>
      <p:sp>
        <p:nvSpPr>
          <p:cNvPr id="6" name="Slide Number Placeholder 5"/>
          <p:cNvSpPr>
            <a:spLocks noGrp="1"/>
          </p:cNvSpPr>
          <p:nvPr>
            <p:ph type="sldNum" sz="quarter" idx="12"/>
          </p:nvPr>
        </p:nvSpPr>
        <p:spPr>
          <a:xfrm>
            <a:off x="381000" y="6172200"/>
            <a:ext cx="2133600" cy="365125"/>
          </a:xfrm>
        </p:spPr>
        <p:txBody>
          <a:bodyPr/>
          <a:lstStyle/>
          <a:p>
            <a:fld id="{52F0E47B-4FC6-4104-B1D0-7FC471F5C595}" type="slidenum">
              <a:rPr lang="en-US" smtClean="0"/>
              <a:t>‹#›</a:t>
            </a:fld>
            <a:endParaRPr lang="en-US"/>
          </a:p>
        </p:txBody>
      </p:sp>
    </p:spTree>
    <p:extLst>
      <p:ext uri="{BB962C8B-B14F-4D97-AF65-F5344CB8AC3E}">
        <p14:creationId xmlns:p14="http://schemas.microsoft.com/office/powerpoint/2010/main" val="2574773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3594"/>
                </a:solidFill>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rgbClr val="003594"/>
                </a:solidFill>
              </a:defRPr>
            </a:lvl1pPr>
            <a:lvl2pPr>
              <a:defRPr>
                <a:solidFill>
                  <a:srgbClr val="003594"/>
                </a:solidFill>
              </a:defRPr>
            </a:lvl2pPr>
            <a:lvl3pPr>
              <a:defRPr>
                <a:solidFill>
                  <a:srgbClr val="003594"/>
                </a:solidFill>
              </a:defRPr>
            </a:lvl3pPr>
            <a:lvl4pPr>
              <a:defRPr>
                <a:solidFill>
                  <a:srgbClr val="003594"/>
                </a:solidFill>
              </a:defRPr>
            </a:lvl4pPr>
            <a:lvl5pPr>
              <a:defRPr>
                <a:solidFill>
                  <a:srgbClr val="003594"/>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0" y="6264275"/>
            <a:ext cx="2133600" cy="365125"/>
          </a:xfrm>
        </p:spPr>
        <p:txBody>
          <a:bodyPr/>
          <a:lstStyle/>
          <a:p>
            <a:fld id="{288F55F0-8A6C-4A5B-A395-AB72E1375FA0}" type="datetime1">
              <a:rPr lang="en-US" smtClean="0"/>
              <a:t>3/11/2021</a:t>
            </a:fld>
            <a:endParaRPr lang="en-US"/>
          </a:p>
        </p:txBody>
      </p:sp>
      <p:sp>
        <p:nvSpPr>
          <p:cNvPr id="6" name="Slide Number Placeholder 5"/>
          <p:cNvSpPr>
            <a:spLocks noGrp="1"/>
          </p:cNvSpPr>
          <p:nvPr>
            <p:ph type="sldNum" sz="quarter" idx="12"/>
          </p:nvPr>
        </p:nvSpPr>
        <p:spPr>
          <a:xfrm>
            <a:off x="381000" y="6264275"/>
            <a:ext cx="2133600" cy="365125"/>
          </a:xfrm>
        </p:spPr>
        <p:txBody>
          <a:bodyPr/>
          <a:lstStyle/>
          <a:p>
            <a:fld id="{52F0E47B-4FC6-4104-B1D0-7FC471F5C595}" type="slidenum">
              <a:rPr lang="en-US" smtClean="0"/>
              <a:t>‹#›</a:t>
            </a:fld>
            <a:endParaRPr lang="en-US"/>
          </a:p>
        </p:txBody>
      </p:sp>
    </p:spTree>
    <p:extLst>
      <p:ext uri="{BB962C8B-B14F-4D97-AF65-F5344CB8AC3E}">
        <p14:creationId xmlns:p14="http://schemas.microsoft.com/office/powerpoint/2010/main" val="2306020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014787"/>
            <a:ext cx="7772400" cy="1362075"/>
          </a:xfrm>
        </p:spPr>
        <p:txBody>
          <a:bodyPr anchor="t"/>
          <a:lstStyle>
            <a:lvl1pPr algn="l">
              <a:defRPr sz="4000" b="1" cap="all">
                <a:solidFill>
                  <a:srgbClr val="003594"/>
                </a:solidFill>
              </a:defRPr>
            </a:lvl1pPr>
          </a:lstStyle>
          <a:p>
            <a:r>
              <a:rPr lang="en-US" dirty="0"/>
              <a:t>Click to edit Master title style</a:t>
            </a:r>
          </a:p>
        </p:txBody>
      </p:sp>
      <p:sp>
        <p:nvSpPr>
          <p:cNvPr id="3" name="Text Placeholder 2"/>
          <p:cNvSpPr>
            <a:spLocks noGrp="1"/>
          </p:cNvSpPr>
          <p:nvPr>
            <p:ph type="body" idx="1"/>
          </p:nvPr>
        </p:nvSpPr>
        <p:spPr>
          <a:xfrm>
            <a:off x="722313" y="2514600"/>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0" y="6172200"/>
            <a:ext cx="2133600" cy="365125"/>
          </a:xfrm>
        </p:spPr>
        <p:txBody>
          <a:bodyPr/>
          <a:lstStyle/>
          <a:p>
            <a:fld id="{56F645B0-6011-4D0C-A08C-566C001C259E}" type="datetime1">
              <a:rPr lang="en-US" smtClean="0"/>
              <a:t>3/11/2021</a:t>
            </a:fld>
            <a:endParaRPr lang="en-US"/>
          </a:p>
        </p:txBody>
      </p:sp>
      <p:sp>
        <p:nvSpPr>
          <p:cNvPr id="6" name="Slide Number Placeholder 5"/>
          <p:cNvSpPr>
            <a:spLocks noGrp="1"/>
          </p:cNvSpPr>
          <p:nvPr>
            <p:ph type="sldNum" sz="quarter" idx="12"/>
          </p:nvPr>
        </p:nvSpPr>
        <p:spPr/>
        <p:txBody>
          <a:bodyPr/>
          <a:lstStyle/>
          <a:p>
            <a:fld id="{52F0E47B-4FC6-4104-B1D0-7FC471F5C595}" type="slidenum">
              <a:rPr lang="en-US" smtClean="0"/>
              <a:t>‹#›</a:t>
            </a:fld>
            <a:endParaRPr lang="en-US"/>
          </a:p>
        </p:txBody>
      </p:sp>
    </p:spTree>
    <p:extLst>
      <p:ext uri="{BB962C8B-B14F-4D97-AF65-F5344CB8AC3E}">
        <p14:creationId xmlns:p14="http://schemas.microsoft.com/office/powerpoint/2010/main" val="2499972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3594"/>
                </a:solidFill>
              </a:defRPr>
            </a:lvl1pPr>
          </a:lstStyle>
          <a:p>
            <a:r>
              <a:rPr lang="en-US" dirty="0"/>
              <a:t>Click to edit Master title style</a:t>
            </a:r>
          </a:p>
        </p:txBody>
      </p:sp>
      <p:sp>
        <p:nvSpPr>
          <p:cNvPr id="3" name="Content Placeholder 2"/>
          <p:cNvSpPr>
            <a:spLocks noGrp="1"/>
          </p:cNvSpPr>
          <p:nvPr>
            <p:ph sz="half" idx="1"/>
          </p:nvPr>
        </p:nvSpPr>
        <p:spPr>
          <a:xfrm>
            <a:off x="457200" y="1600201"/>
            <a:ext cx="4038600" cy="4191000"/>
          </a:xfrm>
        </p:spPr>
        <p:txBody>
          <a:bodyPr/>
          <a:lstStyle>
            <a:lvl1pPr>
              <a:defRPr sz="2800">
                <a:solidFill>
                  <a:srgbClr val="003594"/>
                </a:solidFill>
              </a:defRPr>
            </a:lvl1pPr>
            <a:lvl2pPr>
              <a:defRPr sz="2400">
                <a:solidFill>
                  <a:srgbClr val="003594"/>
                </a:solidFill>
              </a:defRPr>
            </a:lvl2pPr>
            <a:lvl3pPr>
              <a:defRPr sz="2000">
                <a:solidFill>
                  <a:srgbClr val="003594"/>
                </a:solidFill>
              </a:defRPr>
            </a:lvl3pPr>
            <a:lvl4pPr>
              <a:defRPr sz="1800">
                <a:solidFill>
                  <a:srgbClr val="003594"/>
                </a:solidFill>
              </a:defRPr>
            </a:lvl4pPr>
            <a:lvl5pPr>
              <a:defRPr sz="1800">
                <a:solidFill>
                  <a:srgbClr val="003594"/>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1"/>
            <a:ext cx="40386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a:xfrm>
            <a:off x="0" y="6172200"/>
            <a:ext cx="2133600" cy="365125"/>
          </a:xfrm>
        </p:spPr>
        <p:txBody>
          <a:bodyPr/>
          <a:lstStyle/>
          <a:p>
            <a:fld id="{9AD78325-CD49-4291-B869-5A8E71EE5A2E}" type="datetime1">
              <a:rPr lang="en-US" smtClean="0"/>
              <a:t>3/11/2021</a:t>
            </a:fld>
            <a:endParaRPr lang="en-US"/>
          </a:p>
        </p:txBody>
      </p:sp>
      <p:sp>
        <p:nvSpPr>
          <p:cNvPr id="7" name="Slide Number Placeholder 6"/>
          <p:cNvSpPr>
            <a:spLocks noGrp="1"/>
          </p:cNvSpPr>
          <p:nvPr>
            <p:ph type="sldNum" sz="quarter" idx="12"/>
          </p:nvPr>
        </p:nvSpPr>
        <p:spPr/>
        <p:txBody>
          <a:bodyPr/>
          <a:lstStyle/>
          <a:p>
            <a:fld id="{52F0E47B-4FC6-4104-B1D0-7FC471F5C595}" type="slidenum">
              <a:rPr lang="en-US" smtClean="0"/>
              <a:t>‹#›</a:t>
            </a:fld>
            <a:endParaRPr lang="en-US"/>
          </a:p>
        </p:txBody>
      </p:sp>
    </p:spTree>
    <p:extLst>
      <p:ext uri="{BB962C8B-B14F-4D97-AF65-F5344CB8AC3E}">
        <p14:creationId xmlns:p14="http://schemas.microsoft.com/office/powerpoint/2010/main" val="2084899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616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616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0" y="6172200"/>
            <a:ext cx="2133600" cy="365125"/>
          </a:xfrm>
        </p:spPr>
        <p:txBody>
          <a:bodyPr/>
          <a:lstStyle/>
          <a:p>
            <a:fld id="{60D12D99-0880-45CE-B35C-6ECB9761CAB5}" type="datetime1">
              <a:rPr lang="en-US" smtClean="0"/>
              <a:t>3/11/2021</a:t>
            </a:fld>
            <a:endParaRPr lang="en-US"/>
          </a:p>
        </p:txBody>
      </p:sp>
      <p:sp>
        <p:nvSpPr>
          <p:cNvPr id="9" name="Slide Number Placeholder 8"/>
          <p:cNvSpPr>
            <a:spLocks noGrp="1"/>
          </p:cNvSpPr>
          <p:nvPr>
            <p:ph type="sldNum" sz="quarter" idx="12"/>
          </p:nvPr>
        </p:nvSpPr>
        <p:spPr/>
        <p:txBody>
          <a:bodyPr/>
          <a:lstStyle/>
          <a:p>
            <a:fld id="{52F0E47B-4FC6-4104-B1D0-7FC471F5C595}" type="slidenum">
              <a:rPr lang="en-US" smtClean="0"/>
              <a:t>‹#›</a:t>
            </a:fld>
            <a:endParaRPr lang="en-US"/>
          </a:p>
        </p:txBody>
      </p:sp>
    </p:spTree>
    <p:extLst>
      <p:ext uri="{BB962C8B-B14F-4D97-AF65-F5344CB8AC3E}">
        <p14:creationId xmlns:p14="http://schemas.microsoft.com/office/powerpoint/2010/main" val="41798440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0" y="6172200"/>
            <a:ext cx="2133600" cy="365125"/>
          </a:xfrm>
        </p:spPr>
        <p:txBody>
          <a:bodyPr/>
          <a:lstStyle/>
          <a:p>
            <a:fld id="{C429444D-2741-4371-85DC-53AC13F9421A}" type="datetime1">
              <a:rPr lang="en-US" smtClean="0"/>
              <a:t>3/11/2021</a:t>
            </a:fld>
            <a:endParaRPr lang="en-US"/>
          </a:p>
        </p:txBody>
      </p:sp>
      <p:sp>
        <p:nvSpPr>
          <p:cNvPr id="5" name="Slide Number Placeholder 4"/>
          <p:cNvSpPr>
            <a:spLocks noGrp="1"/>
          </p:cNvSpPr>
          <p:nvPr>
            <p:ph type="sldNum" sz="quarter" idx="12"/>
          </p:nvPr>
        </p:nvSpPr>
        <p:spPr/>
        <p:txBody>
          <a:bodyPr/>
          <a:lstStyle/>
          <a:p>
            <a:fld id="{52F0E47B-4FC6-4104-B1D0-7FC471F5C595}" type="slidenum">
              <a:rPr lang="en-US" smtClean="0"/>
              <a:t>‹#›</a:t>
            </a:fld>
            <a:endParaRPr lang="en-US"/>
          </a:p>
        </p:txBody>
      </p:sp>
    </p:spTree>
    <p:extLst>
      <p:ext uri="{BB962C8B-B14F-4D97-AF65-F5344CB8AC3E}">
        <p14:creationId xmlns:p14="http://schemas.microsoft.com/office/powerpoint/2010/main" val="1964815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0" y="6172200"/>
            <a:ext cx="2133600" cy="365125"/>
          </a:xfrm>
        </p:spPr>
        <p:txBody>
          <a:bodyPr/>
          <a:lstStyle/>
          <a:p>
            <a:fld id="{5A9FD312-D9B5-4C12-91A9-85D205E7D7B8}" type="datetime1">
              <a:rPr lang="en-US" smtClean="0"/>
              <a:t>3/11/2021</a:t>
            </a:fld>
            <a:endParaRPr lang="en-US"/>
          </a:p>
        </p:txBody>
      </p:sp>
      <p:sp>
        <p:nvSpPr>
          <p:cNvPr id="4" name="Slide Number Placeholder 3"/>
          <p:cNvSpPr>
            <a:spLocks noGrp="1"/>
          </p:cNvSpPr>
          <p:nvPr>
            <p:ph type="sldNum" sz="quarter" idx="12"/>
          </p:nvPr>
        </p:nvSpPr>
        <p:spPr/>
        <p:txBody>
          <a:bodyPr/>
          <a:lstStyle/>
          <a:p>
            <a:fld id="{52F0E47B-4FC6-4104-B1D0-7FC471F5C595}" type="slidenum">
              <a:rPr lang="en-US" smtClean="0"/>
              <a:t>‹#›</a:t>
            </a:fld>
            <a:endParaRPr lang="en-US"/>
          </a:p>
        </p:txBody>
      </p:sp>
    </p:spTree>
    <p:extLst>
      <p:ext uri="{BB962C8B-B14F-4D97-AF65-F5344CB8AC3E}">
        <p14:creationId xmlns:p14="http://schemas.microsoft.com/office/powerpoint/2010/main" val="1497824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3008313" cy="9779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457199"/>
            <a:ext cx="5111750" cy="533400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1"/>
            <a:ext cx="3008313" cy="4356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0" y="6172200"/>
            <a:ext cx="2133600" cy="365125"/>
          </a:xfrm>
        </p:spPr>
        <p:txBody>
          <a:bodyPr/>
          <a:lstStyle/>
          <a:p>
            <a:fld id="{D7916983-FBCB-4D5D-B790-2E821DB046D0}" type="datetime1">
              <a:rPr lang="en-US" smtClean="0"/>
              <a:t>3/11/2021</a:t>
            </a:fld>
            <a:endParaRPr lang="en-US"/>
          </a:p>
        </p:txBody>
      </p:sp>
      <p:sp>
        <p:nvSpPr>
          <p:cNvPr id="7" name="Slide Number Placeholder 6"/>
          <p:cNvSpPr>
            <a:spLocks noGrp="1"/>
          </p:cNvSpPr>
          <p:nvPr>
            <p:ph type="sldNum" sz="quarter" idx="12"/>
          </p:nvPr>
        </p:nvSpPr>
        <p:spPr>
          <a:xfrm>
            <a:off x="381000" y="6172200"/>
            <a:ext cx="2133600" cy="365125"/>
          </a:xfrm>
        </p:spPr>
        <p:txBody>
          <a:bodyPr/>
          <a:lstStyle/>
          <a:p>
            <a:fld id="{52F0E47B-4FC6-4104-B1D0-7FC471F5C595}" type="slidenum">
              <a:rPr lang="en-US" smtClean="0"/>
              <a:t>‹#›</a:t>
            </a:fld>
            <a:endParaRPr lang="en-US"/>
          </a:p>
        </p:txBody>
      </p:sp>
    </p:spTree>
    <p:extLst>
      <p:ext uri="{BB962C8B-B14F-4D97-AF65-F5344CB8AC3E}">
        <p14:creationId xmlns:p14="http://schemas.microsoft.com/office/powerpoint/2010/main" val="1496366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648200"/>
            <a:ext cx="5486400" cy="566738"/>
          </a:xfr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1792288" y="457200"/>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211763"/>
            <a:ext cx="5486400" cy="57943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a:xfrm>
            <a:off x="0" y="6172200"/>
            <a:ext cx="2133600" cy="365125"/>
          </a:xfrm>
        </p:spPr>
        <p:txBody>
          <a:bodyPr/>
          <a:lstStyle/>
          <a:p>
            <a:fld id="{5E17A16D-DBE8-4110-89AD-9642821118D9}" type="datetime1">
              <a:rPr lang="en-US" smtClean="0"/>
              <a:t>3/11/2021</a:t>
            </a:fld>
            <a:endParaRPr lang="en-US"/>
          </a:p>
        </p:txBody>
      </p:sp>
      <p:sp>
        <p:nvSpPr>
          <p:cNvPr id="7" name="Slide Number Placeholder 6"/>
          <p:cNvSpPr>
            <a:spLocks noGrp="1"/>
          </p:cNvSpPr>
          <p:nvPr>
            <p:ph type="sldNum" sz="quarter" idx="12"/>
          </p:nvPr>
        </p:nvSpPr>
        <p:spPr>
          <a:xfrm>
            <a:off x="381000" y="6172200"/>
            <a:ext cx="2133600" cy="365125"/>
          </a:xfrm>
        </p:spPr>
        <p:txBody>
          <a:bodyPr/>
          <a:lstStyle/>
          <a:p>
            <a:fld id="{52F0E47B-4FC6-4104-B1D0-7FC471F5C595}" type="slidenum">
              <a:rPr lang="en-US" smtClean="0"/>
              <a:t>‹#›</a:t>
            </a:fld>
            <a:endParaRPr lang="en-US"/>
          </a:p>
        </p:txBody>
      </p:sp>
    </p:spTree>
    <p:extLst>
      <p:ext uri="{BB962C8B-B14F-4D97-AF65-F5344CB8AC3E}">
        <p14:creationId xmlns:p14="http://schemas.microsoft.com/office/powerpoint/2010/main" val="35678680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69273"/>
            <a:ext cx="9144000" cy="6927273"/>
          </a:xfrm>
          <a:prstGeom prst="rect">
            <a:avLst/>
          </a:prstGeom>
        </p:spPr>
      </p:pic>
      <p:sp>
        <p:nvSpPr>
          <p:cNvPr id="2" name="Title Placeholder 1"/>
          <p:cNvSpPr>
            <a:spLocks noGrp="1"/>
          </p:cNvSpPr>
          <p:nvPr>
            <p:ph type="title"/>
          </p:nvPr>
        </p:nvSpPr>
        <p:spPr>
          <a:xfrm>
            <a:off x="457200" y="457200"/>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76400"/>
            <a:ext cx="8229600" cy="41148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6200" y="6172200"/>
            <a:ext cx="2133600" cy="365125"/>
          </a:xfrm>
          <a:prstGeom prst="rect">
            <a:avLst/>
          </a:prstGeom>
        </p:spPr>
        <p:txBody>
          <a:bodyPr vert="horz" lIns="91440" tIns="45720" rIns="91440" bIns="45720" rtlCol="0" anchor="ctr"/>
          <a:lstStyle>
            <a:lvl1pPr algn="l">
              <a:defRPr sz="1200">
                <a:solidFill>
                  <a:schemeClr val="bg1"/>
                </a:solidFill>
              </a:defRPr>
            </a:lvl1pPr>
          </a:lstStyle>
          <a:p>
            <a:fld id="{90262244-A650-4332-9B19-9BACB4AB6C6D}" type="datetime1">
              <a:rPr lang="en-US" smtClean="0"/>
              <a:t>3/11/2021</a:t>
            </a:fld>
            <a:endParaRPr lang="en-US" dirty="0"/>
          </a:p>
        </p:txBody>
      </p:sp>
      <p:sp>
        <p:nvSpPr>
          <p:cNvPr id="6" name="Slide Number Placeholder 5"/>
          <p:cNvSpPr>
            <a:spLocks noGrp="1"/>
          </p:cNvSpPr>
          <p:nvPr>
            <p:ph type="sldNum" sz="quarter" idx="4"/>
          </p:nvPr>
        </p:nvSpPr>
        <p:spPr>
          <a:xfrm>
            <a:off x="457200" y="6172200"/>
            <a:ext cx="2133600" cy="365125"/>
          </a:xfrm>
          <a:prstGeom prst="rect">
            <a:avLst/>
          </a:prstGeom>
        </p:spPr>
        <p:txBody>
          <a:bodyPr vert="horz" lIns="91440" tIns="45720" rIns="91440" bIns="45720" rtlCol="0" anchor="ctr"/>
          <a:lstStyle>
            <a:lvl1pPr algn="ctr">
              <a:defRPr sz="1200">
                <a:solidFill>
                  <a:schemeClr val="bg1"/>
                </a:solidFill>
              </a:defRPr>
            </a:lvl1pPr>
          </a:lstStyle>
          <a:p>
            <a:fld id="{52F0E47B-4FC6-4104-B1D0-7FC471F5C595}" type="slidenum">
              <a:rPr lang="en-US" smtClean="0"/>
              <a:pPr/>
              <a:t>‹#›</a:t>
            </a:fld>
            <a:endParaRPr lang="en-US" dirty="0"/>
          </a:p>
        </p:txBody>
      </p:sp>
    </p:spTree>
    <p:extLst>
      <p:ext uri="{BB962C8B-B14F-4D97-AF65-F5344CB8AC3E}">
        <p14:creationId xmlns:p14="http://schemas.microsoft.com/office/powerpoint/2010/main" val="3134807817"/>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hdr="0" ftr="0"/>
  <p:txStyles>
    <p:titleStyle>
      <a:lvl1pPr algn="ctr" defTabSz="914400" rtl="0" eaLnBrk="1" latinLnBrk="0" hangingPunct="1">
        <a:spcBef>
          <a:spcPct val="0"/>
        </a:spcBef>
        <a:buNone/>
        <a:defRPr sz="4400" kern="1200">
          <a:solidFill>
            <a:srgbClr val="003594"/>
          </a:solidFill>
          <a:latin typeface="Myriad Pro"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rgbClr val="003594"/>
          </a:solidFill>
          <a:latin typeface="Myriad Pro"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rgbClr val="003594"/>
          </a:solidFill>
          <a:latin typeface="Myriad Pro"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rgbClr val="003594"/>
          </a:solidFill>
          <a:latin typeface="Myriad Pro"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rgbClr val="003594"/>
          </a:solidFill>
          <a:latin typeface="Myriad Pro"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rgbClr val="003594"/>
          </a:solidFill>
          <a:latin typeface="Myriad Pro"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2875" y="1186155"/>
            <a:ext cx="7772400" cy="2547645"/>
          </a:xfrm>
        </p:spPr>
        <p:txBody>
          <a:bodyPr>
            <a:noAutofit/>
          </a:bodyPr>
          <a:lstStyle/>
          <a:p>
            <a:r>
              <a:rPr lang="en-US" sz="4800" cap="none" dirty="0"/>
              <a:t>Functioning expectations and worker abilities: </a:t>
            </a:r>
            <a:br>
              <a:rPr lang="en-US" sz="4800" cap="none" dirty="0"/>
            </a:br>
            <a:r>
              <a:rPr lang="en-US" sz="2800" cap="none" dirty="0"/>
              <a:t>Using the Work Disability-Functional Assessment Battery (WD-FAB) to understand where job duty expectations cannot be met</a:t>
            </a:r>
          </a:p>
        </p:txBody>
      </p:sp>
      <p:sp>
        <p:nvSpPr>
          <p:cNvPr id="3" name="Subtitle 2"/>
          <p:cNvSpPr>
            <a:spLocks noGrp="1"/>
          </p:cNvSpPr>
          <p:nvPr>
            <p:ph type="body" idx="1"/>
          </p:nvPr>
        </p:nvSpPr>
        <p:spPr>
          <a:xfrm>
            <a:off x="649287" y="4038600"/>
            <a:ext cx="7772400" cy="1447800"/>
          </a:xfrm>
        </p:spPr>
        <p:txBody>
          <a:bodyPr/>
          <a:lstStyle/>
          <a:p>
            <a:r>
              <a:rPr lang="en-US" dirty="0">
                <a:solidFill>
                  <a:schemeClr val="accent6">
                    <a:lumMod val="50000"/>
                  </a:schemeClr>
                </a:solidFill>
              </a:rPr>
              <a:t>Megan Henly </a:t>
            </a:r>
          </a:p>
          <a:p>
            <a:r>
              <a:rPr lang="en-US" dirty="0">
                <a:solidFill>
                  <a:schemeClr val="accent6">
                    <a:lumMod val="50000"/>
                  </a:schemeClr>
                </a:solidFill>
              </a:rPr>
              <a:t>Andrew Houtenville		     MRDRC Spring Data Workshop</a:t>
            </a:r>
          </a:p>
          <a:p>
            <a:r>
              <a:rPr lang="en-US" dirty="0">
                <a:solidFill>
                  <a:schemeClr val="accent6">
                    <a:lumMod val="50000"/>
                  </a:schemeClr>
                </a:solidFill>
              </a:rPr>
              <a:t>Debra Brucker					March 11, 2021</a:t>
            </a:r>
          </a:p>
        </p:txBody>
      </p:sp>
      <p:sp>
        <p:nvSpPr>
          <p:cNvPr id="4" name="Date Placeholder 3"/>
          <p:cNvSpPr>
            <a:spLocks noGrp="1"/>
          </p:cNvSpPr>
          <p:nvPr>
            <p:ph type="dt" sz="half" idx="10"/>
          </p:nvPr>
        </p:nvSpPr>
        <p:spPr/>
        <p:txBody>
          <a:bodyPr/>
          <a:lstStyle/>
          <a:p>
            <a:fld id="{CA077B74-A921-42C6-9AA7-8788D66488B6}" type="datetime1">
              <a:rPr lang="en-US" smtClean="0">
                <a:solidFill>
                  <a:srgbClr val="003594"/>
                </a:solidFill>
              </a:rPr>
              <a:t>3/11/2021</a:t>
            </a:fld>
            <a:endParaRPr lang="en-US" dirty="0">
              <a:solidFill>
                <a:srgbClr val="003594"/>
              </a:solidFill>
            </a:endParaRPr>
          </a:p>
        </p:txBody>
      </p:sp>
    </p:spTree>
    <p:extLst>
      <p:ext uri="{BB962C8B-B14F-4D97-AF65-F5344CB8AC3E}">
        <p14:creationId xmlns:p14="http://schemas.microsoft.com/office/powerpoint/2010/main" val="2605546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2481E5-ABC9-424E-9E7D-6C9BD5E4D80A}"/>
              </a:ext>
            </a:extLst>
          </p:cNvPr>
          <p:cNvSpPr>
            <a:spLocks noGrp="1"/>
          </p:cNvSpPr>
          <p:nvPr>
            <p:ph type="title"/>
          </p:nvPr>
        </p:nvSpPr>
        <p:spPr/>
        <p:txBody>
          <a:bodyPr/>
          <a:lstStyle/>
          <a:p>
            <a:r>
              <a:rPr lang="en-US" dirty="0"/>
              <a:t>Research Questions</a:t>
            </a:r>
          </a:p>
        </p:txBody>
      </p:sp>
      <p:sp>
        <p:nvSpPr>
          <p:cNvPr id="3" name="Content Placeholder 2">
            <a:extLst>
              <a:ext uri="{FF2B5EF4-FFF2-40B4-BE49-F238E27FC236}">
                <a16:creationId xmlns:a16="http://schemas.microsoft.com/office/drawing/2014/main" id="{C75525DD-896C-4493-9C9F-904E1252AE4E}"/>
              </a:ext>
            </a:extLst>
          </p:cNvPr>
          <p:cNvSpPr>
            <a:spLocks noGrp="1"/>
          </p:cNvSpPr>
          <p:nvPr>
            <p:ph idx="1"/>
          </p:nvPr>
        </p:nvSpPr>
        <p:spPr/>
        <p:txBody>
          <a:bodyPr/>
          <a:lstStyle/>
          <a:p>
            <a:r>
              <a:rPr lang="en-US" dirty="0"/>
              <a:t>How do functioning scores vary between those currently working and those unable to work due to disability?</a:t>
            </a:r>
          </a:p>
          <a:p>
            <a:r>
              <a:rPr lang="en-US" dirty="0"/>
              <a:t>When do individual functioning levels not meet the thresholds needed to carry out job-specific requirements?</a:t>
            </a:r>
          </a:p>
        </p:txBody>
      </p:sp>
      <p:sp>
        <p:nvSpPr>
          <p:cNvPr id="5" name="Slide Number Placeholder 4">
            <a:extLst>
              <a:ext uri="{FF2B5EF4-FFF2-40B4-BE49-F238E27FC236}">
                <a16:creationId xmlns:a16="http://schemas.microsoft.com/office/drawing/2014/main" id="{E51F866E-0188-4BA4-9CA4-A6E511C7BCBB}"/>
              </a:ext>
            </a:extLst>
          </p:cNvPr>
          <p:cNvSpPr>
            <a:spLocks noGrp="1"/>
          </p:cNvSpPr>
          <p:nvPr>
            <p:ph type="sldNum" sz="quarter" idx="12"/>
          </p:nvPr>
        </p:nvSpPr>
        <p:spPr/>
        <p:txBody>
          <a:bodyPr/>
          <a:lstStyle/>
          <a:p>
            <a:fld id="{52F0E47B-4FC6-4104-B1D0-7FC471F5C595}" type="slidenum">
              <a:rPr lang="en-US" smtClean="0"/>
              <a:t>2</a:t>
            </a:fld>
            <a:endParaRPr lang="en-US"/>
          </a:p>
        </p:txBody>
      </p:sp>
    </p:spTree>
    <p:extLst>
      <p:ext uri="{BB962C8B-B14F-4D97-AF65-F5344CB8AC3E}">
        <p14:creationId xmlns:p14="http://schemas.microsoft.com/office/powerpoint/2010/main" val="694474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3FE61-94A7-4658-8C64-368F2A7F5AA4}"/>
              </a:ext>
            </a:extLst>
          </p:cNvPr>
          <p:cNvSpPr>
            <a:spLocks noGrp="1"/>
          </p:cNvSpPr>
          <p:nvPr>
            <p:ph type="title"/>
          </p:nvPr>
        </p:nvSpPr>
        <p:spPr/>
        <p:txBody>
          <a:bodyPr/>
          <a:lstStyle/>
          <a:p>
            <a:r>
              <a:rPr lang="en-US" dirty="0"/>
              <a:t>Methods</a:t>
            </a:r>
          </a:p>
        </p:txBody>
      </p:sp>
      <p:sp>
        <p:nvSpPr>
          <p:cNvPr id="3" name="Content Placeholder 2">
            <a:extLst>
              <a:ext uri="{FF2B5EF4-FFF2-40B4-BE49-F238E27FC236}">
                <a16:creationId xmlns:a16="http://schemas.microsoft.com/office/drawing/2014/main" id="{E1F6CFF8-6171-4893-8188-952BF6DF6242}"/>
              </a:ext>
            </a:extLst>
          </p:cNvPr>
          <p:cNvSpPr>
            <a:spLocks noGrp="1"/>
          </p:cNvSpPr>
          <p:nvPr>
            <p:ph idx="1"/>
          </p:nvPr>
        </p:nvSpPr>
        <p:spPr/>
        <p:txBody>
          <a:bodyPr>
            <a:normAutofit/>
          </a:bodyPr>
          <a:lstStyle/>
          <a:p>
            <a:r>
              <a:rPr lang="en-US" dirty="0"/>
              <a:t>Survey of 2,200 working age adults</a:t>
            </a:r>
          </a:p>
          <a:p>
            <a:pPr lvl="1"/>
            <a:r>
              <a:rPr lang="en-US" dirty="0"/>
              <a:t>Online panel</a:t>
            </a:r>
          </a:p>
          <a:p>
            <a:pPr lvl="1"/>
            <a:r>
              <a:rPr lang="en-US" dirty="0"/>
              <a:t>Quota of 75% not employed due to disability; </a:t>
            </a:r>
            <a:br>
              <a:rPr lang="en-US" dirty="0"/>
            </a:br>
            <a:r>
              <a:rPr lang="en-US" dirty="0"/>
              <a:t>25% employed</a:t>
            </a:r>
          </a:p>
          <a:p>
            <a:r>
              <a:rPr lang="en-US" dirty="0"/>
              <a:t>Questions</a:t>
            </a:r>
          </a:p>
          <a:p>
            <a:pPr lvl="1"/>
            <a:r>
              <a:rPr lang="en-US" dirty="0"/>
              <a:t>Job duties: current or most recent job</a:t>
            </a:r>
          </a:p>
          <a:p>
            <a:pPr lvl="1"/>
            <a:r>
              <a:rPr lang="en-US" dirty="0"/>
              <a:t>WD-FAB instrument</a:t>
            </a:r>
          </a:p>
          <a:p>
            <a:endParaRPr lang="en-US" dirty="0"/>
          </a:p>
        </p:txBody>
      </p:sp>
      <p:sp>
        <p:nvSpPr>
          <p:cNvPr id="5" name="Slide Number Placeholder 4">
            <a:extLst>
              <a:ext uri="{FF2B5EF4-FFF2-40B4-BE49-F238E27FC236}">
                <a16:creationId xmlns:a16="http://schemas.microsoft.com/office/drawing/2014/main" id="{26C199F1-5919-4B41-977A-5F7ADFCE66F0}"/>
              </a:ext>
            </a:extLst>
          </p:cNvPr>
          <p:cNvSpPr>
            <a:spLocks noGrp="1"/>
          </p:cNvSpPr>
          <p:nvPr>
            <p:ph type="sldNum" sz="quarter" idx="12"/>
          </p:nvPr>
        </p:nvSpPr>
        <p:spPr/>
        <p:txBody>
          <a:bodyPr/>
          <a:lstStyle/>
          <a:p>
            <a:fld id="{52F0E47B-4FC6-4104-B1D0-7FC471F5C595}" type="slidenum">
              <a:rPr lang="en-US" smtClean="0"/>
              <a:t>3</a:t>
            </a:fld>
            <a:endParaRPr lang="en-US"/>
          </a:p>
        </p:txBody>
      </p:sp>
    </p:spTree>
    <p:extLst>
      <p:ext uri="{BB962C8B-B14F-4D97-AF65-F5344CB8AC3E}">
        <p14:creationId xmlns:p14="http://schemas.microsoft.com/office/powerpoint/2010/main" val="1392438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Work Disability: Functional Assessment Battery (WD-FAB)</a:t>
            </a:r>
          </a:p>
        </p:txBody>
      </p:sp>
      <p:sp>
        <p:nvSpPr>
          <p:cNvPr id="4" name="Text Placeholder 3">
            <a:extLst>
              <a:ext uri="{FF2B5EF4-FFF2-40B4-BE49-F238E27FC236}">
                <a16:creationId xmlns:a16="http://schemas.microsoft.com/office/drawing/2014/main" id="{C747F335-130B-4D8D-8C6D-0303AF840076}"/>
              </a:ext>
            </a:extLst>
          </p:cNvPr>
          <p:cNvSpPr>
            <a:spLocks noGrp="1"/>
          </p:cNvSpPr>
          <p:nvPr>
            <p:ph type="body" idx="1"/>
          </p:nvPr>
        </p:nvSpPr>
        <p:spPr>
          <a:xfrm>
            <a:off x="457200" y="1535112"/>
            <a:ext cx="4040188" cy="1369417"/>
          </a:xfrm>
        </p:spPr>
        <p:txBody>
          <a:bodyPr/>
          <a:lstStyle/>
          <a:p>
            <a:r>
              <a:rPr lang="en-US" dirty="0"/>
              <a:t>Physical Health Function</a:t>
            </a:r>
          </a:p>
        </p:txBody>
      </p:sp>
      <p:sp>
        <p:nvSpPr>
          <p:cNvPr id="3" name="Content Placeholder 2"/>
          <p:cNvSpPr>
            <a:spLocks noGrp="1"/>
          </p:cNvSpPr>
          <p:nvPr>
            <p:ph sz="half" idx="2"/>
          </p:nvPr>
        </p:nvSpPr>
        <p:spPr>
          <a:xfrm>
            <a:off x="0" y="2904530"/>
            <a:ext cx="4497388" cy="2886670"/>
          </a:xfrm>
        </p:spPr>
        <p:txBody>
          <a:bodyPr>
            <a:normAutofit/>
          </a:bodyPr>
          <a:lstStyle/>
          <a:p>
            <a:pPr lvl="2"/>
            <a:r>
              <a:rPr lang="en-US" sz="2400" dirty="0"/>
              <a:t>Upper Body		</a:t>
            </a:r>
          </a:p>
          <a:p>
            <a:pPr lvl="2"/>
            <a:r>
              <a:rPr lang="en-US" sz="2400" dirty="0"/>
              <a:t>Basic Mobility</a:t>
            </a:r>
          </a:p>
          <a:p>
            <a:pPr lvl="2"/>
            <a:r>
              <a:rPr lang="en-US" sz="2400" dirty="0"/>
              <a:t>Fine Motor Function</a:t>
            </a:r>
          </a:p>
          <a:p>
            <a:pPr lvl="2"/>
            <a:r>
              <a:rPr lang="en-US" sz="2400" dirty="0"/>
              <a:t>Community Mobility</a:t>
            </a:r>
          </a:p>
          <a:p>
            <a:pPr lvl="2"/>
            <a:endParaRPr lang="en-US" sz="2400" dirty="0"/>
          </a:p>
        </p:txBody>
      </p:sp>
      <p:sp>
        <p:nvSpPr>
          <p:cNvPr id="6" name="Text Placeholder 5">
            <a:extLst>
              <a:ext uri="{FF2B5EF4-FFF2-40B4-BE49-F238E27FC236}">
                <a16:creationId xmlns:a16="http://schemas.microsoft.com/office/drawing/2014/main" id="{953AD406-0EFC-48EB-908D-094FD1CA156C}"/>
              </a:ext>
            </a:extLst>
          </p:cNvPr>
          <p:cNvSpPr>
            <a:spLocks noGrp="1"/>
          </p:cNvSpPr>
          <p:nvPr>
            <p:ph type="body" sz="quarter" idx="3"/>
          </p:nvPr>
        </p:nvSpPr>
        <p:spPr>
          <a:xfrm>
            <a:off x="4645025" y="1535113"/>
            <a:ext cx="4041775" cy="1369416"/>
          </a:xfrm>
        </p:spPr>
        <p:txBody>
          <a:bodyPr/>
          <a:lstStyle/>
          <a:p>
            <a:r>
              <a:rPr lang="en-US" dirty="0"/>
              <a:t>Mental Health Function </a:t>
            </a:r>
          </a:p>
        </p:txBody>
      </p:sp>
      <p:sp>
        <p:nvSpPr>
          <p:cNvPr id="7" name="Content Placeholder 6">
            <a:extLst>
              <a:ext uri="{FF2B5EF4-FFF2-40B4-BE49-F238E27FC236}">
                <a16:creationId xmlns:a16="http://schemas.microsoft.com/office/drawing/2014/main" id="{89BCF625-1F49-4036-B020-88079EA5F13A}"/>
              </a:ext>
            </a:extLst>
          </p:cNvPr>
          <p:cNvSpPr>
            <a:spLocks noGrp="1"/>
          </p:cNvSpPr>
          <p:nvPr>
            <p:ph sz="quarter" idx="4"/>
          </p:nvPr>
        </p:nvSpPr>
        <p:spPr>
          <a:xfrm>
            <a:off x="3733800" y="2904530"/>
            <a:ext cx="4953001" cy="2886670"/>
          </a:xfrm>
        </p:spPr>
        <p:txBody>
          <a:bodyPr>
            <a:normAutofit/>
          </a:bodyPr>
          <a:lstStyle/>
          <a:p>
            <a:pPr lvl="2"/>
            <a:r>
              <a:rPr lang="en-US" sz="2400" dirty="0"/>
              <a:t>Communication &amp; Cognition</a:t>
            </a:r>
          </a:p>
          <a:p>
            <a:pPr lvl="2"/>
            <a:r>
              <a:rPr lang="en-US" sz="2400" dirty="0"/>
              <a:t>Mood &amp; Emotions</a:t>
            </a:r>
          </a:p>
          <a:p>
            <a:pPr lvl="2"/>
            <a:r>
              <a:rPr lang="en-US" sz="2400" dirty="0"/>
              <a:t>Self-Regulation</a:t>
            </a:r>
          </a:p>
          <a:p>
            <a:pPr lvl="2"/>
            <a:r>
              <a:rPr lang="en-US" sz="2400" dirty="0"/>
              <a:t>Resilience &amp; Sociability</a:t>
            </a:r>
          </a:p>
          <a:p>
            <a:pPr lvl="2"/>
            <a:endParaRPr lang="en-US" sz="2400" dirty="0"/>
          </a:p>
        </p:txBody>
      </p:sp>
      <p:sp>
        <p:nvSpPr>
          <p:cNvPr id="5" name="Slide Number Placeholder 4"/>
          <p:cNvSpPr>
            <a:spLocks noGrp="1"/>
          </p:cNvSpPr>
          <p:nvPr>
            <p:ph type="sldNum" sz="quarter" idx="12"/>
          </p:nvPr>
        </p:nvSpPr>
        <p:spPr/>
        <p:txBody>
          <a:bodyPr/>
          <a:lstStyle/>
          <a:p>
            <a:fld id="{52F0E47B-4FC6-4104-B1D0-7FC471F5C595}" type="slidenum">
              <a:rPr lang="en-US" smtClean="0"/>
              <a:t>4</a:t>
            </a:fld>
            <a:endParaRPr lang="en-US"/>
          </a:p>
        </p:txBody>
      </p:sp>
      <p:sp>
        <p:nvSpPr>
          <p:cNvPr id="8" name="TextBox 7">
            <a:extLst>
              <a:ext uri="{FF2B5EF4-FFF2-40B4-BE49-F238E27FC236}">
                <a16:creationId xmlns:a16="http://schemas.microsoft.com/office/drawing/2014/main" id="{F8D474E8-464D-4EDF-90DB-3143B1CDE1A9}"/>
              </a:ext>
            </a:extLst>
          </p:cNvPr>
          <p:cNvSpPr txBox="1"/>
          <p:nvPr/>
        </p:nvSpPr>
        <p:spPr>
          <a:xfrm>
            <a:off x="609600" y="1896655"/>
            <a:ext cx="8077200" cy="830997"/>
          </a:xfrm>
          <a:prstGeom prst="rect">
            <a:avLst/>
          </a:prstGeom>
          <a:noFill/>
        </p:spPr>
        <p:txBody>
          <a:bodyPr wrap="square" rtlCol="0">
            <a:spAutoFit/>
          </a:bodyPr>
          <a:lstStyle/>
          <a:p>
            <a:r>
              <a:rPr lang="en-US" sz="2400" dirty="0"/>
              <a:t>Instrument designed to assess functioning in 8 domains:</a:t>
            </a:r>
          </a:p>
          <a:p>
            <a:endParaRPr lang="en-US" sz="2400" dirty="0"/>
          </a:p>
        </p:txBody>
      </p:sp>
    </p:spTree>
    <p:extLst>
      <p:ext uri="{BB962C8B-B14F-4D97-AF65-F5344CB8AC3E}">
        <p14:creationId xmlns:p14="http://schemas.microsoft.com/office/powerpoint/2010/main" val="357794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C55AA-4209-4147-B30A-B3CAA2825EC8}"/>
              </a:ext>
            </a:extLst>
          </p:cNvPr>
          <p:cNvSpPr>
            <a:spLocks noGrp="1"/>
          </p:cNvSpPr>
          <p:nvPr>
            <p:ph type="title"/>
          </p:nvPr>
        </p:nvSpPr>
        <p:spPr/>
        <p:txBody>
          <a:bodyPr/>
          <a:lstStyle/>
          <a:p>
            <a:r>
              <a:rPr lang="en-US" dirty="0"/>
              <a:t>Analysis</a:t>
            </a:r>
          </a:p>
        </p:txBody>
      </p:sp>
      <p:sp>
        <p:nvSpPr>
          <p:cNvPr id="6" name="Text Placeholder 5">
            <a:extLst>
              <a:ext uri="{FF2B5EF4-FFF2-40B4-BE49-F238E27FC236}">
                <a16:creationId xmlns:a16="http://schemas.microsoft.com/office/drawing/2014/main" id="{6F9D5291-930F-4A07-9490-F0AD64804B19}"/>
              </a:ext>
            </a:extLst>
          </p:cNvPr>
          <p:cNvSpPr>
            <a:spLocks noGrp="1"/>
          </p:cNvSpPr>
          <p:nvPr>
            <p:ph type="body" idx="1"/>
          </p:nvPr>
        </p:nvSpPr>
        <p:spPr/>
        <p:txBody>
          <a:bodyPr/>
          <a:lstStyle/>
          <a:p>
            <a:r>
              <a:rPr lang="en-US" dirty="0"/>
              <a:t>Job Duty Requirements</a:t>
            </a:r>
          </a:p>
        </p:txBody>
      </p:sp>
      <p:sp>
        <p:nvSpPr>
          <p:cNvPr id="7" name="Content Placeholder 6">
            <a:extLst>
              <a:ext uri="{FF2B5EF4-FFF2-40B4-BE49-F238E27FC236}">
                <a16:creationId xmlns:a16="http://schemas.microsoft.com/office/drawing/2014/main" id="{868BD47B-91CE-466F-A0BB-D9C5C637E794}"/>
              </a:ext>
            </a:extLst>
          </p:cNvPr>
          <p:cNvSpPr>
            <a:spLocks noGrp="1"/>
          </p:cNvSpPr>
          <p:nvPr>
            <p:ph sz="half" idx="2"/>
          </p:nvPr>
        </p:nvSpPr>
        <p:spPr/>
        <p:txBody>
          <a:bodyPr/>
          <a:lstStyle/>
          <a:p>
            <a:r>
              <a:rPr lang="en-US" dirty="0"/>
              <a:t>People reported three primary job duties</a:t>
            </a:r>
          </a:p>
          <a:p>
            <a:r>
              <a:rPr lang="en-US" u="sng" dirty="0"/>
              <a:t>Expert coders rated</a:t>
            </a:r>
            <a:r>
              <a:rPr lang="en-US" dirty="0"/>
              <a:t> these in terms of the level of functioning expected of someone carrying out these duties: </a:t>
            </a:r>
            <a:br>
              <a:rPr lang="en-US" dirty="0"/>
            </a:br>
            <a:r>
              <a:rPr lang="en-US" i="1" dirty="0"/>
              <a:t>Low, Average, Above average, or High</a:t>
            </a:r>
          </a:p>
        </p:txBody>
      </p:sp>
      <p:sp>
        <p:nvSpPr>
          <p:cNvPr id="8" name="Text Placeholder 7">
            <a:extLst>
              <a:ext uri="{FF2B5EF4-FFF2-40B4-BE49-F238E27FC236}">
                <a16:creationId xmlns:a16="http://schemas.microsoft.com/office/drawing/2014/main" id="{919E391F-9D76-4F26-89A0-AFC2E2999A33}"/>
              </a:ext>
            </a:extLst>
          </p:cNvPr>
          <p:cNvSpPr>
            <a:spLocks noGrp="1"/>
          </p:cNvSpPr>
          <p:nvPr>
            <p:ph type="body" sz="quarter" idx="3"/>
          </p:nvPr>
        </p:nvSpPr>
        <p:spPr/>
        <p:txBody>
          <a:bodyPr/>
          <a:lstStyle/>
          <a:p>
            <a:r>
              <a:rPr lang="en-US" dirty="0"/>
              <a:t>Individual Functioning</a:t>
            </a:r>
          </a:p>
        </p:txBody>
      </p:sp>
      <p:sp>
        <p:nvSpPr>
          <p:cNvPr id="9" name="Content Placeholder 8">
            <a:extLst>
              <a:ext uri="{FF2B5EF4-FFF2-40B4-BE49-F238E27FC236}">
                <a16:creationId xmlns:a16="http://schemas.microsoft.com/office/drawing/2014/main" id="{7C5438A9-AD97-481C-AA41-74AA56EF4F16}"/>
              </a:ext>
            </a:extLst>
          </p:cNvPr>
          <p:cNvSpPr>
            <a:spLocks noGrp="1"/>
          </p:cNvSpPr>
          <p:nvPr>
            <p:ph sz="quarter" idx="4"/>
          </p:nvPr>
        </p:nvSpPr>
        <p:spPr/>
        <p:txBody>
          <a:bodyPr/>
          <a:lstStyle/>
          <a:p>
            <a:r>
              <a:rPr lang="en-US" dirty="0"/>
              <a:t>The WD-FAB calculates a standardized score of functioning in each of 8 domains</a:t>
            </a:r>
          </a:p>
          <a:p>
            <a:endParaRPr lang="en-US" dirty="0"/>
          </a:p>
          <a:p>
            <a:r>
              <a:rPr lang="en-US" dirty="0"/>
              <a:t>Scores were categorized as: </a:t>
            </a:r>
            <a:br>
              <a:rPr lang="en-US" dirty="0"/>
            </a:br>
            <a:br>
              <a:rPr lang="en-US" dirty="0"/>
            </a:br>
            <a:r>
              <a:rPr lang="en-US" i="1" dirty="0"/>
              <a:t>Low, Average, Above average, or High</a:t>
            </a:r>
          </a:p>
        </p:txBody>
      </p:sp>
      <p:sp>
        <p:nvSpPr>
          <p:cNvPr id="4" name="Date Placeholder 3">
            <a:extLst>
              <a:ext uri="{FF2B5EF4-FFF2-40B4-BE49-F238E27FC236}">
                <a16:creationId xmlns:a16="http://schemas.microsoft.com/office/drawing/2014/main" id="{759D6F0D-EE70-4F35-BED5-0948E611B7E5}"/>
              </a:ext>
            </a:extLst>
          </p:cNvPr>
          <p:cNvSpPr>
            <a:spLocks noGrp="1"/>
          </p:cNvSpPr>
          <p:nvPr>
            <p:ph type="dt" sz="half" idx="10"/>
          </p:nvPr>
        </p:nvSpPr>
        <p:spPr/>
        <p:txBody>
          <a:bodyPr/>
          <a:lstStyle/>
          <a:p>
            <a:fld id="{288F55F0-8A6C-4A5B-A395-AB72E1375FA0}" type="datetime1">
              <a:rPr lang="en-US" smtClean="0"/>
              <a:t>3/11/2021</a:t>
            </a:fld>
            <a:endParaRPr lang="en-US"/>
          </a:p>
        </p:txBody>
      </p:sp>
      <p:sp>
        <p:nvSpPr>
          <p:cNvPr id="5" name="Slide Number Placeholder 4">
            <a:extLst>
              <a:ext uri="{FF2B5EF4-FFF2-40B4-BE49-F238E27FC236}">
                <a16:creationId xmlns:a16="http://schemas.microsoft.com/office/drawing/2014/main" id="{CAF3815B-15D3-4444-9E9D-2FA44EED5494}"/>
              </a:ext>
            </a:extLst>
          </p:cNvPr>
          <p:cNvSpPr>
            <a:spLocks noGrp="1"/>
          </p:cNvSpPr>
          <p:nvPr>
            <p:ph type="sldNum" sz="quarter" idx="12"/>
          </p:nvPr>
        </p:nvSpPr>
        <p:spPr/>
        <p:txBody>
          <a:bodyPr/>
          <a:lstStyle/>
          <a:p>
            <a:fld id="{52F0E47B-4FC6-4104-B1D0-7FC471F5C595}" type="slidenum">
              <a:rPr lang="en-US" smtClean="0"/>
              <a:t>5</a:t>
            </a:fld>
            <a:endParaRPr lang="en-US"/>
          </a:p>
        </p:txBody>
      </p:sp>
    </p:spTree>
    <p:extLst>
      <p:ext uri="{BB962C8B-B14F-4D97-AF65-F5344CB8AC3E}">
        <p14:creationId xmlns:p14="http://schemas.microsoft.com/office/powerpoint/2010/main" val="21437955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2D6AA-57D3-479A-AE6E-96D75186C6B9}"/>
              </a:ext>
            </a:extLst>
          </p:cNvPr>
          <p:cNvSpPr>
            <a:spLocks noGrp="1"/>
          </p:cNvSpPr>
          <p:nvPr>
            <p:ph type="title"/>
          </p:nvPr>
        </p:nvSpPr>
        <p:spPr/>
        <p:txBody>
          <a:bodyPr/>
          <a:lstStyle/>
          <a:p>
            <a:r>
              <a:rPr lang="en-US" dirty="0"/>
              <a:t>Example: one case (wait staff)</a:t>
            </a:r>
          </a:p>
        </p:txBody>
      </p:sp>
      <p:graphicFrame>
        <p:nvGraphicFramePr>
          <p:cNvPr id="6" name="Table 6">
            <a:extLst>
              <a:ext uri="{FF2B5EF4-FFF2-40B4-BE49-F238E27FC236}">
                <a16:creationId xmlns:a16="http://schemas.microsoft.com/office/drawing/2014/main" id="{CDD8CBB9-9D48-41B4-BA14-5215F11050D1}"/>
              </a:ext>
            </a:extLst>
          </p:cNvPr>
          <p:cNvGraphicFramePr>
            <a:graphicFrameLocks noGrp="1"/>
          </p:cNvGraphicFramePr>
          <p:nvPr>
            <p:ph idx="1"/>
            <p:extLst>
              <p:ext uri="{D42A27DB-BD31-4B8C-83A1-F6EECF244321}">
                <p14:modId xmlns:p14="http://schemas.microsoft.com/office/powerpoint/2010/main" val="3170917800"/>
              </p:ext>
            </p:extLst>
          </p:nvPr>
        </p:nvGraphicFramePr>
        <p:xfrm>
          <a:off x="457200" y="1676400"/>
          <a:ext cx="8229600" cy="2865120"/>
        </p:xfrm>
        <a:graphic>
          <a:graphicData uri="http://schemas.openxmlformats.org/drawingml/2006/table">
            <a:tbl>
              <a:tblPr firstRow="1" bandRow="1">
                <a:tableStyleId>{073A0DAA-6AF3-43AB-8588-CEC1D06C72B9}</a:tableStyleId>
              </a:tblPr>
              <a:tblGrid>
                <a:gridCol w="533400">
                  <a:extLst>
                    <a:ext uri="{9D8B030D-6E8A-4147-A177-3AD203B41FA5}">
                      <a16:colId xmlns:a16="http://schemas.microsoft.com/office/drawing/2014/main" val="542320341"/>
                    </a:ext>
                  </a:extLst>
                </a:gridCol>
                <a:gridCol w="1981200">
                  <a:extLst>
                    <a:ext uri="{9D8B030D-6E8A-4147-A177-3AD203B41FA5}">
                      <a16:colId xmlns:a16="http://schemas.microsoft.com/office/drawing/2014/main" val="3965167736"/>
                    </a:ext>
                  </a:extLst>
                </a:gridCol>
                <a:gridCol w="1828800">
                  <a:extLst>
                    <a:ext uri="{9D8B030D-6E8A-4147-A177-3AD203B41FA5}">
                      <a16:colId xmlns:a16="http://schemas.microsoft.com/office/drawing/2014/main" val="214514009"/>
                    </a:ext>
                  </a:extLst>
                </a:gridCol>
                <a:gridCol w="2240280">
                  <a:extLst>
                    <a:ext uri="{9D8B030D-6E8A-4147-A177-3AD203B41FA5}">
                      <a16:colId xmlns:a16="http://schemas.microsoft.com/office/drawing/2014/main" val="967213655"/>
                    </a:ext>
                  </a:extLst>
                </a:gridCol>
                <a:gridCol w="1645920">
                  <a:extLst>
                    <a:ext uri="{9D8B030D-6E8A-4147-A177-3AD203B41FA5}">
                      <a16:colId xmlns:a16="http://schemas.microsoft.com/office/drawing/2014/main" val="6396815"/>
                    </a:ext>
                  </a:extLst>
                </a:gridCol>
              </a:tblGrid>
              <a:tr h="370840">
                <a:tc>
                  <a:txBody>
                    <a:bodyPr/>
                    <a:lstStyle/>
                    <a:p>
                      <a:r>
                        <a:rPr lang="en-US" dirty="0"/>
                        <a:t>ID</a:t>
                      </a:r>
                    </a:p>
                  </a:txBody>
                  <a:tcPr/>
                </a:tc>
                <a:tc>
                  <a:txBody>
                    <a:bodyPr/>
                    <a:lstStyle/>
                    <a:p>
                      <a:r>
                        <a:rPr lang="en-US" dirty="0"/>
                        <a:t>Domain</a:t>
                      </a:r>
                    </a:p>
                  </a:txBody>
                  <a:tcPr/>
                </a:tc>
                <a:tc>
                  <a:txBody>
                    <a:bodyPr/>
                    <a:lstStyle/>
                    <a:p>
                      <a:r>
                        <a:rPr lang="en-US" dirty="0"/>
                        <a:t>WD-FAB score (categorized)</a:t>
                      </a:r>
                    </a:p>
                  </a:txBody>
                  <a:tcPr/>
                </a:tc>
                <a:tc>
                  <a:txBody>
                    <a:bodyPr/>
                    <a:lstStyle/>
                    <a:p>
                      <a:r>
                        <a:rPr lang="en-US" dirty="0"/>
                        <a:t>Job Duty 1</a:t>
                      </a:r>
                    </a:p>
                  </a:txBody>
                  <a:tcPr/>
                </a:tc>
                <a:tc>
                  <a:txBody>
                    <a:bodyPr/>
                    <a:lstStyle/>
                    <a:p>
                      <a:r>
                        <a:rPr lang="en-US" dirty="0"/>
                        <a:t>Score for Job Duty</a:t>
                      </a:r>
                    </a:p>
                  </a:txBody>
                  <a:tcPr/>
                </a:tc>
                <a:extLst>
                  <a:ext uri="{0D108BD9-81ED-4DB2-BD59-A6C34878D82A}">
                    <a16:rowId xmlns:a16="http://schemas.microsoft.com/office/drawing/2014/main" val="1979142962"/>
                  </a:ext>
                </a:extLst>
              </a:tr>
              <a:tr h="370840">
                <a:tc>
                  <a:txBody>
                    <a:bodyPr/>
                    <a:lstStyle/>
                    <a:p>
                      <a:r>
                        <a:rPr lang="en-US" dirty="0"/>
                        <a:t>1</a:t>
                      </a:r>
                    </a:p>
                  </a:txBody>
                  <a:tcPr/>
                </a:tc>
                <a:tc>
                  <a:txBody>
                    <a:bodyPr/>
                    <a:lstStyle/>
                    <a:p>
                      <a:r>
                        <a:rPr lang="en-US" dirty="0"/>
                        <a:t>Basic Mobility</a:t>
                      </a:r>
                    </a:p>
                  </a:txBody>
                  <a:tcPr/>
                </a:tc>
                <a:tc>
                  <a:txBody>
                    <a:bodyPr/>
                    <a:lstStyle/>
                    <a:p>
                      <a:r>
                        <a:rPr lang="en-US" dirty="0"/>
                        <a:t>High</a:t>
                      </a:r>
                    </a:p>
                  </a:txBody>
                  <a:tcPr/>
                </a:tc>
                <a:tc>
                  <a:txBody>
                    <a:bodyPr/>
                    <a:lstStyle/>
                    <a:p>
                      <a:r>
                        <a:rPr lang="en-US" dirty="0"/>
                        <a:t>Serving food &amp; drinks</a:t>
                      </a:r>
                    </a:p>
                  </a:txBody>
                  <a:tcPr/>
                </a:tc>
                <a:tc>
                  <a:txBody>
                    <a:bodyPr/>
                    <a:lstStyle/>
                    <a:p>
                      <a:r>
                        <a:rPr lang="en-US" dirty="0"/>
                        <a:t>Average</a:t>
                      </a:r>
                    </a:p>
                  </a:txBody>
                  <a:tcPr/>
                </a:tc>
                <a:extLst>
                  <a:ext uri="{0D108BD9-81ED-4DB2-BD59-A6C34878D82A}">
                    <a16:rowId xmlns:a16="http://schemas.microsoft.com/office/drawing/2014/main" val="1058472995"/>
                  </a:ext>
                </a:extLst>
              </a:tr>
              <a:tr h="370840">
                <a:tc>
                  <a:txBody>
                    <a:bodyPr/>
                    <a:lstStyle/>
                    <a:p>
                      <a:r>
                        <a:rPr lang="en-US" dirty="0"/>
                        <a:t>1</a:t>
                      </a:r>
                    </a:p>
                  </a:txBody>
                  <a:tcPr/>
                </a:tc>
                <a:tc>
                  <a:txBody>
                    <a:bodyPr/>
                    <a:lstStyle/>
                    <a:p>
                      <a:r>
                        <a:rPr lang="en-US" dirty="0"/>
                        <a:t>Upper Body</a:t>
                      </a:r>
                    </a:p>
                  </a:txBody>
                  <a:tcPr/>
                </a:tc>
                <a:tc>
                  <a:txBody>
                    <a:bodyPr/>
                    <a:lstStyle/>
                    <a:p>
                      <a:r>
                        <a:rPr lang="en-US" dirty="0"/>
                        <a:t>High</a:t>
                      </a:r>
                    </a:p>
                  </a:txBody>
                  <a:tcPr/>
                </a:tc>
                <a:tc>
                  <a:txBody>
                    <a:bodyPr/>
                    <a:lstStyle/>
                    <a:p>
                      <a:r>
                        <a:rPr lang="en-US" dirty="0"/>
                        <a:t>Serving food &amp; drinks</a:t>
                      </a:r>
                    </a:p>
                  </a:txBody>
                  <a:tcPr/>
                </a:tc>
                <a:tc>
                  <a:txBody>
                    <a:bodyPr/>
                    <a:lstStyle/>
                    <a:p>
                      <a:r>
                        <a:rPr lang="en-US" dirty="0"/>
                        <a:t>High</a:t>
                      </a:r>
                    </a:p>
                  </a:txBody>
                  <a:tcPr/>
                </a:tc>
                <a:extLst>
                  <a:ext uri="{0D108BD9-81ED-4DB2-BD59-A6C34878D82A}">
                    <a16:rowId xmlns:a16="http://schemas.microsoft.com/office/drawing/2014/main" val="2440159190"/>
                  </a:ext>
                </a:extLst>
              </a:tr>
              <a:tr h="370840">
                <a:tc>
                  <a:txBody>
                    <a:bodyPr/>
                    <a:lstStyle/>
                    <a:p>
                      <a:r>
                        <a:rPr lang="en-US" dirty="0"/>
                        <a:t>1</a:t>
                      </a:r>
                    </a:p>
                  </a:txBody>
                  <a:tcPr/>
                </a:tc>
                <a:tc>
                  <a:txBody>
                    <a:bodyPr/>
                    <a:lstStyle/>
                    <a:p>
                      <a:r>
                        <a:rPr lang="en-US" dirty="0"/>
                        <a:t>Fine Motor</a:t>
                      </a:r>
                    </a:p>
                  </a:txBody>
                  <a:tcPr/>
                </a:tc>
                <a:tc>
                  <a:txBody>
                    <a:bodyPr/>
                    <a:lstStyle/>
                    <a:p>
                      <a:r>
                        <a:rPr lang="en-US" dirty="0"/>
                        <a:t>High</a:t>
                      </a:r>
                    </a:p>
                  </a:txBody>
                  <a:tcPr/>
                </a:tc>
                <a:tc>
                  <a:txBody>
                    <a:bodyPr/>
                    <a:lstStyle/>
                    <a:p>
                      <a:r>
                        <a:rPr lang="en-US" dirty="0"/>
                        <a:t>Serving food &amp; drinks</a:t>
                      </a:r>
                    </a:p>
                  </a:txBody>
                  <a:tcPr/>
                </a:tc>
                <a:tc>
                  <a:txBody>
                    <a:bodyPr/>
                    <a:lstStyle/>
                    <a:p>
                      <a:r>
                        <a:rPr lang="en-US" dirty="0"/>
                        <a:t>High</a:t>
                      </a:r>
                    </a:p>
                  </a:txBody>
                  <a:tcPr/>
                </a:tc>
                <a:extLst>
                  <a:ext uri="{0D108BD9-81ED-4DB2-BD59-A6C34878D82A}">
                    <a16:rowId xmlns:a16="http://schemas.microsoft.com/office/drawing/2014/main" val="2338329968"/>
                  </a:ext>
                </a:extLst>
              </a:tr>
              <a:tr h="370840">
                <a:tc>
                  <a:txBody>
                    <a:bodyPr/>
                    <a:lstStyle/>
                    <a:p>
                      <a:r>
                        <a:rPr lang="en-US" dirty="0"/>
                        <a:t>1</a:t>
                      </a:r>
                    </a:p>
                  </a:txBody>
                  <a:tcPr/>
                </a:tc>
                <a:tc>
                  <a:txBody>
                    <a:bodyPr/>
                    <a:lstStyle/>
                    <a:p>
                      <a:r>
                        <a:rPr lang="en-US" dirty="0"/>
                        <a:t>Self-Regulation</a:t>
                      </a:r>
                    </a:p>
                  </a:txBody>
                  <a:tcPr/>
                </a:tc>
                <a:tc>
                  <a:txBody>
                    <a:bodyPr/>
                    <a:lstStyle/>
                    <a:p>
                      <a:r>
                        <a:rPr lang="en-US" dirty="0"/>
                        <a:t>Above Average</a:t>
                      </a:r>
                    </a:p>
                  </a:txBody>
                  <a:tcPr/>
                </a:tc>
                <a:tc>
                  <a:txBody>
                    <a:bodyPr/>
                    <a:lstStyle/>
                    <a:p>
                      <a:r>
                        <a:rPr lang="en-US" dirty="0"/>
                        <a:t>Serving food &amp; drinks</a:t>
                      </a:r>
                    </a:p>
                  </a:txBody>
                  <a:tcPr/>
                </a:tc>
                <a:tc>
                  <a:txBody>
                    <a:bodyPr/>
                    <a:lstStyle/>
                    <a:p>
                      <a:r>
                        <a:rPr lang="en-US" dirty="0"/>
                        <a:t>Average</a:t>
                      </a:r>
                    </a:p>
                  </a:txBody>
                  <a:tcPr/>
                </a:tc>
                <a:extLst>
                  <a:ext uri="{0D108BD9-81ED-4DB2-BD59-A6C34878D82A}">
                    <a16:rowId xmlns:a16="http://schemas.microsoft.com/office/drawing/2014/main" val="836200759"/>
                  </a:ext>
                </a:extLst>
              </a:tr>
              <a:tr h="370840">
                <a:tc>
                  <a:txBody>
                    <a:bodyPr/>
                    <a:lstStyle/>
                    <a:p>
                      <a:r>
                        <a:rPr lang="en-US" dirty="0"/>
                        <a:t>1</a:t>
                      </a:r>
                    </a:p>
                  </a:txBody>
                  <a:tcPr/>
                </a:tc>
                <a:tc>
                  <a:txBody>
                    <a:bodyPr/>
                    <a:lstStyle/>
                    <a:p>
                      <a:r>
                        <a:rPr lang="en-US" dirty="0"/>
                        <a:t>Communication</a:t>
                      </a:r>
                    </a:p>
                  </a:txBody>
                  <a:tcPr/>
                </a:tc>
                <a:tc>
                  <a:txBody>
                    <a:bodyPr/>
                    <a:lstStyle/>
                    <a:p>
                      <a:r>
                        <a:rPr lang="en-US" dirty="0"/>
                        <a:t>Above Average</a:t>
                      </a:r>
                    </a:p>
                  </a:txBody>
                  <a:tcPr/>
                </a:tc>
                <a:tc>
                  <a:txBody>
                    <a:bodyPr/>
                    <a:lstStyle/>
                    <a:p>
                      <a:r>
                        <a:rPr lang="en-US" dirty="0"/>
                        <a:t>Serving food &amp; drinks</a:t>
                      </a:r>
                    </a:p>
                  </a:txBody>
                  <a:tcPr/>
                </a:tc>
                <a:tc>
                  <a:txBody>
                    <a:bodyPr/>
                    <a:lstStyle/>
                    <a:p>
                      <a:r>
                        <a:rPr lang="en-US" dirty="0"/>
                        <a:t>Above Average</a:t>
                      </a:r>
                    </a:p>
                  </a:txBody>
                  <a:tcPr/>
                </a:tc>
                <a:extLst>
                  <a:ext uri="{0D108BD9-81ED-4DB2-BD59-A6C34878D82A}">
                    <a16:rowId xmlns:a16="http://schemas.microsoft.com/office/drawing/2014/main" val="1213958575"/>
                  </a:ext>
                </a:extLst>
              </a:tr>
              <a:tr h="370840">
                <a:tc>
                  <a:txBody>
                    <a:bodyPr/>
                    <a:lstStyle/>
                    <a:p>
                      <a:r>
                        <a:rPr lang="en-US" dirty="0"/>
                        <a:t>1</a:t>
                      </a:r>
                    </a:p>
                  </a:txBody>
                  <a:tcPr/>
                </a:tc>
                <a:tc>
                  <a:txBody>
                    <a:bodyPr/>
                    <a:lstStyle/>
                    <a:p>
                      <a:r>
                        <a:rPr lang="en-US" dirty="0"/>
                        <a:t>Mood &amp; Emotions</a:t>
                      </a:r>
                    </a:p>
                  </a:txBody>
                  <a:tcPr/>
                </a:tc>
                <a:tc>
                  <a:txBody>
                    <a:bodyPr/>
                    <a:lstStyle/>
                    <a:p>
                      <a:r>
                        <a:rPr lang="en-US" dirty="0"/>
                        <a:t>Above Average</a:t>
                      </a:r>
                    </a:p>
                  </a:txBody>
                  <a:tcPr/>
                </a:tc>
                <a:tc>
                  <a:txBody>
                    <a:bodyPr/>
                    <a:lstStyle/>
                    <a:p>
                      <a:r>
                        <a:rPr lang="en-US" dirty="0"/>
                        <a:t>Serving food &amp; drinks</a:t>
                      </a:r>
                    </a:p>
                  </a:txBody>
                  <a:tcPr/>
                </a:tc>
                <a:tc>
                  <a:txBody>
                    <a:bodyPr/>
                    <a:lstStyle/>
                    <a:p>
                      <a:r>
                        <a:rPr lang="en-US" dirty="0"/>
                        <a:t>Average</a:t>
                      </a:r>
                    </a:p>
                  </a:txBody>
                  <a:tcPr/>
                </a:tc>
                <a:extLst>
                  <a:ext uri="{0D108BD9-81ED-4DB2-BD59-A6C34878D82A}">
                    <a16:rowId xmlns:a16="http://schemas.microsoft.com/office/drawing/2014/main" val="2669759734"/>
                  </a:ext>
                </a:extLst>
              </a:tr>
            </a:tbl>
          </a:graphicData>
        </a:graphic>
      </p:graphicFrame>
      <p:sp>
        <p:nvSpPr>
          <p:cNvPr id="4" name="Date Placeholder 3">
            <a:extLst>
              <a:ext uri="{FF2B5EF4-FFF2-40B4-BE49-F238E27FC236}">
                <a16:creationId xmlns:a16="http://schemas.microsoft.com/office/drawing/2014/main" id="{DD962F8F-DFD5-459D-B4F2-89E18B239DA4}"/>
              </a:ext>
            </a:extLst>
          </p:cNvPr>
          <p:cNvSpPr>
            <a:spLocks noGrp="1"/>
          </p:cNvSpPr>
          <p:nvPr>
            <p:ph type="dt" sz="half" idx="10"/>
          </p:nvPr>
        </p:nvSpPr>
        <p:spPr/>
        <p:txBody>
          <a:bodyPr/>
          <a:lstStyle/>
          <a:p>
            <a:fld id="{288F55F0-8A6C-4A5B-A395-AB72E1375FA0}" type="datetime1">
              <a:rPr lang="en-US" smtClean="0"/>
              <a:t>3/11/2021</a:t>
            </a:fld>
            <a:endParaRPr lang="en-US"/>
          </a:p>
        </p:txBody>
      </p:sp>
      <p:sp>
        <p:nvSpPr>
          <p:cNvPr id="5" name="Slide Number Placeholder 4">
            <a:extLst>
              <a:ext uri="{FF2B5EF4-FFF2-40B4-BE49-F238E27FC236}">
                <a16:creationId xmlns:a16="http://schemas.microsoft.com/office/drawing/2014/main" id="{41085914-5CFC-4EB5-A896-057F82011A64}"/>
              </a:ext>
            </a:extLst>
          </p:cNvPr>
          <p:cNvSpPr>
            <a:spLocks noGrp="1"/>
          </p:cNvSpPr>
          <p:nvPr>
            <p:ph type="sldNum" sz="quarter" idx="12"/>
          </p:nvPr>
        </p:nvSpPr>
        <p:spPr/>
        <p:txBody>
          <a:bodyPr/>
          <a:lstStyle/>
          <a:p>
            <a:fld id="{52F0E47B-4FC6-4104-B1D0-7FC471F5C595}" type="slidenum">
              <a:rPr lang="en-US" smtClean="0"/>
              <a:t>6</a:t>
            </a:fld>
            <a:endParaRPr lang="en-US"/>
          </a:p>
        </p:txBody>
      </p:sp>
      <p:sp>
        <p:nvSpPr>
          <p:cNvPr id="7" name="TextBox 6">
            <a:extLst>
              <a:ext uri="{FF2B5EF4-FFF2-40B4-BE49-F238E27FC236}">
                <a16:creationId xmlns:a16="http://schemas.microsoft.com/office/drawing/2014/main" id="{73D164A0-B8F2-41FE-B2F4-01E9AAF5C0AA}"/>
              </a:ext>
            </a:extLst>
          </p:cNvPr>
          <p:cNvSpPr txBox="1"/>
          <p:nvPr/>
        </p:nvSpPr>
        <p:spPr>
          <a:xfrm>
            <a:off x="457200" y="5334000"/>
            <a:ext cx="6019800" cy="369332"/>
          </a:xfrm>
          <a:prstGeom prst="rect">
            <a:avLst/>
          </a:prstGeom>
          <a:noFill/>
        </p:spPr>
        <p:txBody>
          <a:bodyPr wrap="square" rtlCol="0">
            <a:spAutoFit/>
          </a:bodyPr>
          <a:lstStyle/>
          <a:p>
            <a:r>
              <a:rPr lang="en-US" dirty="0"/>
              <a:t>Note: fictitious data</a:t>
            </a:r>
          </a:p>
        </p:txBody>
      </p:sp>
    </p:spTree>
    <p:extLst>
      <p:ext uri="{BB962C8B-B14F-4D97-AF65-F5344CB8AC3E}">
        <p14:creationId xmlns:p14="http://schemas.microsoft.com/office/powerpoint/2010/main" val="23696000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EBE80-4D7C-449A-BE77-3C704893E546}"/>
              </a:ext>
            </a:extLst>
          </p:cNvPr>
          <p:cNvSpPr>
            <a:spLocks noGrp="1"/>
          </p:cNvSpPr>
          <p:nvPr>
            <p:ph type="title"/>
          </p:nvPr>
        </p:nvSpPr>
        <p:spPr>
          <a:xfrm>
            <a:off x="457200" y="457200"/>
            <a:ext cx="8686800" cy="1143000"/>
          </a:xfrm>
        </p:spPr>
        <p:txBody>
          <a:bodyPr>
            <a:normAutofit fontScale="90000"/>
          </a:bodyPr>
          <a:lstStyle/>
          <a:p>
            <a:r>
              <a:rPr lang="en-US" dirty="0"/>
              <a:t>Those meeting all job duty functioning requirements, by disability status</a:t>
            </a:r>
          </a:p>
        </p:txBody>
      </p:sp>
      <p:sp>
        <p:nvSpPr>
          <p:cNvPr id="5" name="Slide Number Placeholder 4">
            <a:extLst>
              <a:ext uri="{FF2B5EF4-FFF2-40B4-BE49-F238E27FC236}">
                <a16:creationId xmlns:a16="http://schemas.microsoft.com/office/drawing/2014/main" id="{FAB61131-75AB-4AFE-A6A8-2C009EB4D454}"/>
              </a:ext>
            </a:extLst>
          </p:cNvPr>
          <p:cNvSpPr>
            <a:spLocks noGrp="1"/>
          </p:cNvSpPr>
          <p:nvPr>
            <p:ph type="sldNum" sz="quarter" idx="12"/>
          </p:nvPr>
        </p:nvSpPr>
        <p:spPr/>
        <p:txBody>
          <a:bodyPr/>
          <a:lstStyle/>
          <a:p>
            <a:fld id="{52F0E47B-4FC6-4104-B1D0-7FC471F5C595}" type="slidenum">
              <a:rPr lang="en-US" smtClean="0"/>
              <a:t>7</a:t>
            </a:fld>
            <a:endParaRPr lang="en-US"/>
          </a:p>
        </p:txBody>
      </p:sp>
      <p:graphicFrame>
        <p:nvGraphicFramePr>
          <p:cNvPr id="11" name="Content Placeholder 10">
            <a:extLst>
              <a:ext uri="{FF2B5EF4-FFF2-40B4-BE49-F238E27FC236}">
                <a16:creationId xmlns:a16="http://schemas.microsoft.com/office/drawing/2014/main" id="{1926C1D8-3DB8-4363-877F-AE2A087ADF9B}"/>
              </a:ext>
            </a:extLst>
          </p:cNvPr>
          <p:cNvGraphicFramePr>
            <a:graphicFrameLocks noGrp="1"/>
          </p:cNvGraphicFramePr>
          <p:nvPr>
            <p:ph idx="1"/>
            <p:extLst>
              <p:ext uri="{D42A27DB-BD31-4B8C-83A1-F6EECF244321}">
                <p14:modId xmlns:p14="http://schemas.microsoft.com/office/powerpoint/2010/main" val="4002005588"/>
              </p:ext>
            </p:extLst>
          </p:nvPr>
        </p:nvGraphicFramePr>
        <p:xfrm>
          <a:off x="381000" y="1600200"/>
          <a:ext cx="8305800" cy="4343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179597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D2C57-2ECF-4745-BB2D-8549E6250CCB}"/>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6316F8FE-0413-4451-89AC-C9347C3D0FA8}"/>
              </a:ext>
            </a:extLst>
          </p:cNvPr>
          <p:cNvSpPr>
            <a:spLocks noGrp="1"/>
          </p:cNvSpPr>
          <p:nvPr>
            <p:ph idx="1"/>
          </p:nvPr>
        </p:nvSpPr>
        <p:spPr/>
        <p:txBody>
          <a:bodyPr/>
          <a:lstStyle/>
          <a:p>
            <a:r>
              <a:rPr lang="en-US" dirty="0"/>
              <a:t>Current MRDRC project explores the role of workplace accommodations in mitigating the gap between required functioning and individual-level functioning</a:t>
            </a:r>
          </a:p>
          <a:p>
            <a:r>
              <a:rPr lang="en-US" dirty="0"/>
              <a:t>We focus on three occupations</a:t>
            </a:r>
          </a:p>
          <a:p>
            <a:r>
              <a:rPr lang="en-US" dirty="0"/>
              <a:t>Currently in data collection phase</a:t>
            </a:r>
          </a:p>
        </p:txBody>
      </p:sp>
      <p:sp>
        <p:nvSpPr>
          <p:cNvPr id="5" name="Slide Number Placeholder 4">
            <a:extLst>
              <a:ext uri="{FF2B5EF4-FFF2-40B4-BE49-F238E27FC236}">
                <a16:creationId xmlns:a16="http://schemas.microsoft.com/office/drawing/2014/main" id="{4377E762-7E63-4E6C-B073-20B34BA1705E}"/>
              </a:ext>
            </a:extLst>
          </p:cNvPr>
          <p:cNvSpPr>
            <a:spLocks noGrp="1"/>
          </p:cNvSpPr>
          <p:nvPr>
            <p:ph type="sldNum" sz="quarter" idx="12"/>
          </p:nvPr>
        </p:nvSpPr>
        <p:spPr/>
        <p:txBody>
          <a:bodyPr/>
          <a:lstStyle/>
          <a:p>
            <a:fld id="{52F0E47B-4FC6-4104-B1D0-7FC471F5C595}" type="slidenum">
              <a:rPr lang="en-US" smtClean="0"/>
              <a:t>8</a:t>
            </a:fld>
            <a:endParaRPr lang="en-US"/>
          </a:p>
        </p:txBody>
      </p:sp>
    </p:spTree>
    <p:extLst>
      <p:ext uri="{BB962C8B-B14F-4D97-AF65-F5344CB8AC3E}">
        <p14:creationId xmlns:p14="http://schemas.microsoft.com/office/powerpoint/2010/main" val="2657563211"/>
      </p:ext>
    </p:extLst>
  </p:cSld>
  <p:clrMapOvr>
    <a:masterClrMapping/>
  </p:clrMapOvr>
</p:sld>
</file>

<file path=ppt/theme/theme1.xml><?xml version="1.0" encoding="utf-8"?>
<a:theme xmlns:a="http://schemas.openxmlformats.org/drawingml/2006/main" name="Office Theme">
  <a:themeElements>
    <a:clrScheme name="IOD">
      <a:dk1>
        <a:srgbClr val="004280"/>
      </a:dk1>
      <a:lt1>
        <a:srgbClr val="FFFFFF"/>
      </a:lt1>
      <a:dk2>
        <a:srgbClr val="004280"/>
      </a:dk2>
      <a:lt2>
        <a:srgbClr val="A8CC96"/>
      </a:lt2>
      <a:accent1>
        <a:srgbClr val="FFEFC1"/>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3553</TotalTime>
  <Words>636</Words>
  <Application>Microsoft Office PowerPoint</Application>
  <PresentationFormat>On-screen Show (4:3)</PresentationFormat>
  <Paragraphs>105</Paragraphs>
  <Slides>8</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Myriad Pro</vt:lpstr>
      <vt:lpstr>Office Theme</vt:lpstr>
      <vt:lpstr>Functioning expectations and worker abilities:  Using the Work Disability-Functional Assessment Battery (WD-FAB) to understand where job duty expectations cannot be met</vt:lpstr>
      <vt:lpstr>Research Questions</vt:lpstr>
      <vt:lpstr>Methods</vt:lpstr>
      <vt:lpstr>The Work Disability: Functional Assessment Battery (WD-FAB)</vt:lpstr>
      <vt:lpstr>Analysis</vt:lpstr>
      <vt:lpstr>Example: one case (wait staff)</vt:lpstr>
      <vt:lpstr>Those meeting all job duty functioning requirements, by disability status</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Guntz, Nichole</dc:creator>
  <cp:lastModifiedBy>Henly, Megan</cp:lastModifiedBy>
  <cp:revision>43</cp:revision>
  <dcterms:created xsi:type="dcterms:W3CDTF">2011-09-13T17:45:18Z</dcterms:created>
  <dcterms:modified xsi:type="dcterms:W3CDTF">2021-03-12T22:03:52Z</dcterms:modified>
</cp:coreProperties>
</file>