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15" r:id="rId2"/>
    <p:sldId id="278" r:id="rId3"/>
    <p:sldId id="279" r:id="rId4"/>
    <p:sldId id="323" r:id="rId5"/>
    <p:sldId id="322" r:id="rId6"/>
    <p:sldId id="324" r:id="rId7"/>
    <p:sldId id="290" r:id="rId8"/>
    <p:sldId id="328" r:id="rId9"/>
    <p:sldId id="335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F0D"/>
    <a:srgbClr val="000080"/>
    <a:srgbClr val="F2CB07"/>
    <a:srgbClr val="F2C108"/>
    <a:srgbClr val="F2A30B"/>
    <a:srgbClr val="F2990C"/>
    <a:srgbClr val="F2B709"/>
    <a:srgbClr val="0B4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58088" autoAdjust="0"/>
  </p:normalViewPr>
  <p:slideViewPr>
    <p:cSldViewPr>
      <p:cViewPr varScale="1">
        <p:scale>
          <a:sx n="45" d="100"/>
          <a:sy n="45" d="100"/>
        </p:scale>
        <p:origin x="190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80" y="3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604B2F-4C23-49D1-B52A-780C162449A6}" type="datetimeFigureOut">
              <a:rPr lang="en-US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F4AA8F-969A-4DF6-B13F-2E6EB4CE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C5BF3A7-7ADB-44B5-A588-E84FF536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0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Good morning.  My name Eric Lauer.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I’m a </a:t>
            </a:r>
            <a:r>
              <a:rPr lang="en-US" dirty="0" smtClean="0"/>
              <a:t>researcher </a:t>
            </a:r>
            <a:r>
              <a:rPr lang="en-US" dirty="0" smtClean="0"/>
              <a:t>at the University of New Hampshire working on the Disability Statistics</a:t>
            </a:r>
            <a:r>
              <a:rPr lang="en-US" baseline="0" dirty="0" smtClean="0"/>
              <a:t> and Demographics RRTC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18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179A0C0-CA60-4823-8EAF-CDB285E42F79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I’m here </a:t>
            </a:r>
            <a:r>
              <a:rPr lang="en-US" baseline="0" dirty="0" smtClean="0"/>
              <a:t>to introduce and present </a:t>
            </a:r>
            <a:r>
              <a:rPr lang="en-US" baseline="0" dirty="0" smtClean="0"/>
              <a:t>a little bit of background and </a:t>
            </a:r>
            <a:r>
              <a:rPr lang="en-US" baseline="0" dirty="0" err="1" smtClean="0"/>
              <a:t>whats</a:t>
            </a:r>
            <a:r>
              <a:rPr lang="en-US" baseline="0" dirty="0" smtClean="0"/>
              <a:t> new with the </a:t>
            </a:r>
            <a:r>
              <a:rPr lang="en-US" baseline="0" dirty="0" smtClean="0"/>
              <a:t>2018 </a:t>
            </a:r>
            <a:r>
              <a:rPr lang="en-US" baseline="0" dirty="0" smtClean="0"/>
              <a:t>Compendium this year</a:t>
            </a:r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Today </a:t>
            </a:r>
            <a:r>
              <a:rPr lang="en-US" dirty="0" smtClean="0"/>
              <a:t>I will discuss the purpose</a:t>
            </a:r>
            <a:r>
              <a:rPr lang="en-US" baseline="0" dirty="0" smtClean="0"/>
              <a:t> of the compendium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Introduce our companion products and our discuss </a:t>
            </a:r>
            <a:r>
              <a:rPr lang="en-US" baseline="0" dirty="0" smtClean="0"/>
              <a:t>efforts to improve accessibility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And highlight </a:t>
            </a:r>
            <a:r>
              <a:rPr lang="en-US" baseline="0" dirty="0" smtClean="0"/>
              <a:t>where people can go to access the compendium and </a:t>
            </a:r>
            <a:r>
              <a:rPr lang="en-US" baseline="0" dirty="0" smtClean="0"/>
              <a:t>get technical </a:t>
            </a:r>
            <a:r>
              <a:rPr lang="en-US" baseline="0" dirty="0" smtClean="0"/>
              <a:t>assistance.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92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compendium is an amalgam of statistics for people with disabilities.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It uses multiple data sources to provide</a:t>
            </a:r>
            <a:r>
              <a:rPr lang="en-US" baseline="0" dirty="0" smtClean="0"/>
              <a:t> an overall picture of the experiences of people with disabilities living in the United States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The impetus behind the Compendium stems from the fact that disability statistics are spread across multiple agencies, websites, reports and data sources.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They’re often difficult to find and interpret and compare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The goal of the compendium is to gather all of this data together in one transparent, </a:t>
            </a:r>
            <a:r>
              <a:rPr lang="en-US" baseline="0" dirty="0" smtClean="0"/>
              <a:t>streamlined, accessible </a:t>
            </a:r>
            <a:r>
              <a:rPr lang="en-US" baseline="0" dirty="0" smtClean="0"/>
              <a:t>source.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342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AAE44E-42B3-4C48-ABDF-89AAA5A17603}" type="slidenum">
              <a:rPr lang="en-US" smtClean="0"/>
              <a:pPr eaLnBrk="1" hangingPunct="1">
                <a:defRPr/>
              </a:pPr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compendium uses</a:t>
            </a:r>
            <a:r>
              <a:rPr lang="en-US" baseline="0" dirty="0" smtClean="0"/>
              <a:t> multiple data sources from over 8 federal agencies</a:t>
            </a:r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Some examples and uses include, </a:t>
            </a:r>
            <a:r>
              <a:rPr lang="en-US" dirty="0" smtClean="0"/>
              <a:t>include </a:t>
            </a:r>
            <a:r>
              <a:rPr lang="en-US" dirty="0" smtClean="0"/>
              <a:t>the American Community Survey, which is used for its </a:t>
            </a:r>
            <a:r>
              <a:rPr lang="en-US" baseline="0" dirty="0" smtClean="0"/>
              <a:t>data collected </a:t>
            </a:r>
            <a:r>
              <a:rPr lang="en-US" baseline="0" dirty="0" smtClean="0"/>
              <a:t>similar </a:t>
            </a:r>
            <a:r>
              <a:rPr lang="en-US" baseline="0" dirty="0" smtClean="0"/>
              <a:t>to the decennial census.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The Current Population </a:t>
            </a:r>
            <a:r>
              <a:rPr lang="en-US" baseline="0" dirty="0" smtClean="0"/>
              <a:t>Survey, which is </a:t>
            </a:r>
            <a:r>
              <a:rPr lang="en-US" baseline="0" dirty="0" smtClean="0"/>
              <a:t>is utilized for it’s labor force statistics.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Health statistics are gathered from the Behavioral Risk Factor Surveillance Survey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Social Security Administration reports are used to present a profile of people receiving social security disability benefits.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And</a:t>
            </a:r>
            <a:r>
              <a:rPr lang="en-US" baseline="0" dirty="0" smtClean="0"/>
              <a:t> many more…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11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AAE44E-42B3-4C48-ABDF-89AAA5A17603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topics in</a:t>
            </a:r>
            <a:r>
              <a:rPr lang="en-US" baseline="0" dirty="0" smtClean="0"/>
              <a:t> the compendium include prevalence, demographic characteristics, health, employment, social security disability benefits, and health insurance.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Where possible, statistics for people with disabilities are broken down by demographic factors for each topic.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The compendium focuses on counts and percentages and a few other statistics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All information provided is detailed with section text, </a:t>
            </a:r>
            <a:r>
              <a:rPr lang="en-US" baseline="0" dirty="0" smtClean="0"/>
              <a:t>which is dynamic and interpretive, </a:t>
            </a:r>
            <a:r>
              <a:rPr lang="en-US" baseline="0" dirty="0" smtClean="0"/>
              <a:t>and a complete glossary of terms and </a:t>
            </a:r>
            <a:r>
              <a:rPr lang="en-US" baseline="0" dirty="0" smtClean="0"/>
              <a:t>definitions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7794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9B70C8-2AD2-41E0-8178-5C574CD000C8}" type="slidenum">
              <a:rPr lang="en-US" smtClean="0"/>
              <a:pPr eaLnBrk="1" hangingPunct="1">
                <a:defRPr/>
              </a:pPr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We currently produce</a:t>
            </a:r>
            <a:r>
              <a:rPr lang="en-US" baseline="0" dirty="0" smtClean="0"/>
              <a:t> four major products using the infrastructure we’ve built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There’s the annual disability statistics compendium, which I’ve already mentioned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There is the annual disability statistics supplement, an online, digital companion to the Compendium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The supplement contains hundreds of tables that provide additional breakdowns of disability statistics across the topics in the compendium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It has a fairly exhaustive breakdown of disability prevalence by disability type, age, race, and gender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We also have the newly revised Annual Report on People with Disabilities in America, which is going to be introduce next by Andrew Houtenville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And the State Reports for County-level data, which is going to be introduced and discussed after the Annual Report by Sarah Boege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mtClean="0"/>
              <a:t>In </a:t>
            </a:r>
            <a:r>
              <a:rPr lang="en-US" dirty="0" smtClean="0"/>
              <a:t>terms of what’s new,</a:t>
            </a:r>
            <a:r>
              <a:rPr lang="en-US" baseline="0" dirty="0" smtClean="0"/>
              <a:t> t</a:t>
            </a:r>
            <a:r>
              <a:rPr lang="en-US" dirty="0" smtClean="0"/>
              <a:t>his </a:t>
            </a:r>
            <a:r>
              <a:rPr lang="en-US" dirty="0" smtClean="0"/>
              <a:t>year we focused</a:t>
            </a:r>
            <a:r>
              <a:rPr lang="en-US" baseline="0" dirty="0" smtClean="0"/>
              <a:t> </a:t>
            </a:r>
            <a:r>
              <a:rPr lang="en-US" baseline="0" dirty="0" smtClean="0"/>
              <a:t>on updating these products for accessibility</a:t>
            </a:r>
            <a:r>
              <a:rPr lang="en-US" baseline="0" dirty="0" smtClean="0"/>
              <a:t>. 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Based on user feedback, we updated the compendium font type, font size, and text spacing and placement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This has resulted in a document we hope is easier to read, especially for people with any vision difficulties</a:t>
            </a:r>
            <a:endParaRPr lang="en-US" baseline="0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57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9B70C8-2AD2-41E0-8178-5C574CD000C8}" type="slidenum">
              <a:rPr lang="en-US" smtClean="0"/>
              <a:pPr eaLnBrk="1" hangingPunct="1">
                <a:defRPr/>
              </a:pPr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Our future work </a:t>
            </a:r>
            <a:r>
              <a:rPr lang="en-US" dirty="0" smtClean="0"/>
              <a:t>includes updating and streamlining our website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Adding a turbo-tax</a:t>
            </a:r>
            <a:r>
              <a:rPr lang="en-US" baseline="0" dirty="0" smtClean="0"/>
              <a:t> like login feature, which will allow users to have an account to select reports by topic that also remembers their report selections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Users will be able to select a topic, such as health insurance, and see which of our products contains statistics on health insurance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Produce the new annual report each year using the website back-end we have been developing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Continue expanding our state-specific reports across topics focused on in the compendium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407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3523E3-0C76-46AD-8C1B-E02F95745094}" type="slidenum">
              <a:rPr lang="en-US" smtClean="0"/>
              <a:pPr eaLnBrk="1" hangingPunct="1">
                <a:defRPr/>
              </a:pPr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additional information on the compendium and it’s companion products, please visit disabilitycompendium.org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Technical assistance requests can be emailed to disability.statistics@unh.edu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This email address and a contact form for emailing us can be found on our website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We can also be reached by phone at 866-538-9521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Thank you!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89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B660-498D-42BD-91AE-00904B7AF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572C-35BB-4B02-B37E-37CC56181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988BA-757D-40E6-A0BD-41E08C8E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8C51-5C2C-4384-A700-77A3B77AC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B420-C5F5-4EF3-B438-91EDCABF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5941-3660-4154-BA97-9ED7FD3E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47FE-C9EB-4A66-BA89-18553EA0E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E5DB-CAF2-4810-9D55-5FF39FC3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7A91-280D-4251-A28F-329E9B93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2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57F0-3D4B-4C65-8E30-69263C16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62DF-21F7-4179-BDA2-8C47ECAC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5029200" y="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compendiu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Andrew.Houtenville@unh.edu" TargetMode="External"/><Relationship Id="rId4" Type="http://schemas.openxmlformats.org/officeDocument/2006/relationships/hyperlink" Target="mailto:disability.statistics@unh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41"/>
            <a:ext cx="9144000" cy="6822318"/>
          </a:xfrm>
          <a:prstGeom prst="rect">
            <a:avLst/>
          </a:prstGeom>
        </p:spPr>
      </p:pic>
      <p:sp>
        <p:nvSpPr>
          <p:cNvPr id="2053" name="Title 1"/>
          <p:cNvSpPr txBox="1">
            <a:spLocks/>
          </p:cNvSpPr>
          <p:nvPr/>
        </p:nvSpPr>
        <p:spPr bwMode="auto">
          <a:xfrm>
            <a:off x="76200" y="2819400"/>
            <a:ext cx="541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2018 </a:t>
            </a:r>
            <a:r>
              <a:rPr lang="en-US" sz="4400" dirty="0">
                <a:solidFill>
                  <a:schemeClr val="tx2"/>
                </a:solidFill>
              </a:rPr>
              <a:t>Annual </a:t>
            </a:r>
            <a:r>
              <a:rPr lang="en-US" sz="4400" dirty="0" smtClean="0">
                <a:solidFill>
                  <a:schemeClr val="tx2"/>
                </a:solidFill>
              </a:rPr>
              <a:t>Disability Statistics Compendium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5719313" y="2910681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Eric A. Lauer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University of New Hampshire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February 13, 2019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077200" cy="2897188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None/>
            </a:pPr>
            <a:endParaRPr lang="en-US" sz="2800" dirty="0" smtClean="0">
              <a:latin typeface="Microsoft Sans Serif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200" b="1" dirty="0" smtClean="0">
                <a:latin typeface="Calibri" panose="020F0502020204030204" pitchFamily="34" charset="0"/>
              </a:rPr>
              <a:t>2018 Annual Disability Statistics Compendium</a:t>
            </a:r>
            <a:endParaRPr lang="en-US" sz="4200" dirty="0">
              <a:latin typeface="Microsoft Sans Serif" pitchFamily="34" charset="0"/>
            </a:endParaRPr>
          </a:p>
          <a:p>
            <a:pPr marL="0" indent="0" algn="ctr" eaLnBrk="1" hangingPunct="1">
              <a:spcBef>
                <a:spcPts val="1800"/>
              </a:spcBef>
              <a:buNone/>
            </a:pPr>
            <a:endParaRPr lang="en-US" sz="2800" dirty="0" smtClean="0">
              <a:latin typeface="Microsoft Sans Serif" pitchFamily="34" charset="0"/>
            </a:endParaRP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sz="2800" dirty="0" smtClean="0">
                <a:latin typeface="Microsoft Sans Serif" pitchFamily="34" charset="0"/>
              </a:rPr>
              <a:t>Eric A. Lauer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sz="2200" dirty="0" smtClean="0">
                <a:latin typeface="Microsoft Sans Serif" pitchFamily="34" charset="0"/>
              </a:rPr>
              <a:t>University of New Hampshire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sz="2200" dirty="0" smtClean="0">
                <a:latin typeface="Microsoft Sans Serif" pitchFamily="34" charset="0"/>
              </a:rPr>
              <a:t>February 13, 2019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</a:t>
            </a:fld>
            <a:endParaRPr lang="en-US" sz="120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077200" cy="28971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Microsoft Sans Serif" pitchFamily="34" charset="0"/>
              </a:rPr>
              <a:t>Describe the purpose of the Compendium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Microsoft Sans Serif" pitchFamily="34" charset="0"/>
              </a:rPr>
              <a:t>Introduce new accessible html version of the Compendium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Microsoft Sans Serif" pitchFamily="34" charset="0"/>
              </a:rPr>
              <a:t>How </a:t>
            </a:r>
            <a:r>
              <a:rPr lang="en-US" sz="2800" dirty="0" smtClean="0">
                <a:latin typeface="Microsoft Sans Serif" pitchFamily="34" charset="0"/>
              </a:rPr>
              <a:t>to access the Compendium and technical assistance</a:t>
            </a:r>
          </a:p>
        </p:txBody>
      </p:sp>
      <p:sp>
        <p:nvSpPr>
          <p:cNvPr id="4099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Purpose of Today’s Presentations</a:t>
            </a: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E92B0FDE-C74E-407B-9E3F-D5CA703D29B1}" type="slidenum">
              <a:rPr lang="en-US" sz="1200"/>
              <a:pPr algn="ctr"/>
              <a:t>3</a:t>
            </a:fld>
            <a:endParaRPr lang="en-US" sz="120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4838700" cy="28971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800" dirty="0" smtClean="0">
                <a:latin typeface="Microsoft Sans Serif" pitchFamily="34" charset="0"/>
              </a:rPr>
              <a:t>What is the Compendium?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Microsoft Sans Serif" pitchFamily="34" charset="0"/>
              </a:rPr>
              <a:t>Compilation of statistics on the people with disabilities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>
                <a:latin typeface="Microsoft Sans Serif" pitchFamily="34" charset="0"/>
              </a:rPr>
              <a:t>Why do we care?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Microsoft Sans Serif" pitchFamily="34" charset="0"/>
              </a:rPr>
              <a:t>Disability statistics are often difficult to find and scattered across multiple agencies and websites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Microsoft Sans Serif" pitchFamily="34" charset="0"/>
              </a:rPr>
              <a:t>Compendium Design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Microsoft Sans Serif" pitchFamily="34" charset="0"/>
              </a:rPr>
              <a:t>Comprehensive, accessible, and a guide to what’s readily available</a:t>
            </a:r>
          </a:p>
        </p:txBody>
      </p: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Background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4</a:t>
            </a:fld>
            <a:endParaRPr lang="en-US" sz="120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88" y="1676400"/>
            <a:ext cx="3355962" cy="4343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78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267700" cy="2668588"/>
          </a:xfrm>
        </p:spPr>
        <p:txBody>
          <a:bodyPr/>
          <a:lstStyle/>
          <a:p>
            <a:r>
              <a:rPr lang="en-US" sz="2200" dirty="0" smtClean="0"/>
              <a:t>American Community Survey (ACS)</a:t>
            </a:r>
            <a:endParaRPr lang="en-US" sz="2200" dirty="0"/>
          </a:p>
          <a:p>
            <a:r>
              <a:rPr lang="en-US" sz="2200" dirty="0" smtClean="0"/>
              <a:t>Current Population Survey (CPS)</a:t>
            </a:r>
          </a:p>
          <a:p>
            <a:pPr lvl="1"/>
            <a:r>
              <a:rPr lang="en-US" sz="1800" dirty="0" smtClean="0"/>
              <a:t>Basic Monthly Survey</a:t>
            </a:r>
          </a:p>
          <a:p>
            <a:pPr lvl="1"/>
            <a:r>
              <a:rPr lang="en-US" sz="1800" dirty="0" smtClean="0"/>
              <a:t>Annual Social and Economic Supplement (ASEC)</a:t>
            </a:r>
            <a:endParaRPr lang="en-US" sz="1800" dirty="0"/>
          </a:p>
          <a:p>
            <a:r>
              <a:rPr lang="en-US" sz="2200" dirty="0" smtClean="0"/>
              <a:t>Behavioral Risk Factor Surveillance Survey (BRFSS)</a:t>
            </a:r>
          </a:p>
          <a:p>
            <a:r>
              <a:rPr lang="en-US" sz="2200" dirty="0" smtClean="0"/>
              <a:t>Social Security Administration (SSA) reports</a:t>
            </a:r>
          </a:p>
          <a:p>
            <a:r>
              <a:rPr lang="en-US" sz="2200" dirty="0" smtClean="0"/>
              <a:t>Office of Special Education Programs (OSEP) sponsored reports</a:t>
            </a:r>
          </a:p>
          <a:p>
            <a:r>
              <a:rPr lang="en-US" sz="2200" dirty="0" smtClean="0"/>
              <a:t>Rehabilitation Services Administration (RSA) reports</a:t>
            </a:r>
          </a:p>
          <a:p>
            <a:r>
              <a:rPr lang="en-US" sz="2200" dirty="0" smtClean="0"/>
              <a:t>And more …</a:t>
            </a:r>
            <a:endParaRPr lang="en-US" sz="2200" dirty="0"/>
          </a:p>
          <a:p>
            <a:pPr eaLnBrk="1" hangingPunct="1">
              <a:spcBef>
                <a:spcPts val="1200"/>
              </a:spcBef>
            </a:pPr>
            <a:endParaRPr lang="en-US" sz="2200" dirty="0" smtClean="0">
              <a:latin typeface="Microsoft Sans Serif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sz="2200" dirty="0" smtClean="0">
              <a:latin typeface="Microsoft Sans Serif" pitchFamily="34" charset="0"/>
            </a:endParaRPr>
          </a:p>
        </p:txBody>
      </p:sp>
      <p:sp>
        <p:nvSpPr>
          <p:cNvPr id="6147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Data Sources</a:t>
            </a: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F10AFEB0-B6B4-4D82-966B-2CA5C6CE1277}" type="slidenum">
              <a:rPr lang="en-US" sz="1200"/>
              <a:pPr algn="ctr"/>
              <a:t>5</a:t>
            </a:fld>
            <a:endParaRPr lang="en-US" sz="120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3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267700" cy="2668588"/>
          </a:xfrm>
        </p:spPr>
        <p:txBody>
          <a:bodyPr/>
          <a:lstStyle/>
          <a:p>
            <a:r>
              <a:rPr lang="en-US" sz="2200" dirty="0" smtClean="0"/>
              <a:t>Population Size, Prevalence, and Disability Type</a:t>
            </a:r>
          </a:p>
          <a:p>
            <a:r>
              <a:rPr lang="en-US" sz="2200" dirty="0" smtClean="0"/>
              <a:t>Demographic Characteristics</a:t>
            </a:r>
          </a:p>
          <a:p>
            <a:r>
              <a:rPr lang="en-US" sz="2200" dirty="0"/>
              <a:t>Health, Health Insurance, Risky Behavior</a:t>
            </a:r>
          </a:p>
          <a:p>
            <a:r>
              <a:rPr lang="en-US" sz="2200" dirty="0" smtClean="0"/>
              <a:t>Employment, Earnings, and Poverty</a:t>
            </a:r>
          </a:p>
          <a:p>
            <a:r>
              <a:rPr lang="en-US" sz="2200" dirty="0" smtClean="0"/>
              <a:t>Social Security Disability Insurance (SSDI) and Supplemental Security Income (SSI)</a:t>
            </a:r>
          </a:p>
          <a:p>
            <a:r>
              <a:rPr lang="en-US" sz="2200" dirty="0" smtClean="0"/>
              <a:t>Medicaid and Medicare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dirty="0" smtClean="0">
                <a:latin typeface="Microsoft Sans Serif" pitchFamily="34" charset="0"/>
              </a:rPr>
              <a:t>Special Education Services and Outcomes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dirty="0" smtClean="0">
                <a:latin typeface="Microsoft Sans Serif" pitchFamily="34" charset="0"/>
              </a:rPr>
              <a:t>And more …</a:t>
            </a:r>
          </a:p>
          <a:p>
            <a:pPr eaLnBrk="1" hangingPunct="1">
              <a:spcBef>
                <a:spcPts val="1200"/>
              </a:spcBef>
            </a:pPr>
            <a:endParaRPr lang="en-US" sz="2200" dirty="0" smtClean="0">
              <a:latin typeface="Microsoft Sans Serif" pitchFamily="34" charset="0"/>
            </a:endParaRPr>
          </a:p>
        </p:txBody>
      </p:sp>
      <p:sp>
        <p:nvSpPr>
          <p:cNvPr id="6147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Topics Covered</a:t>
            </a: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F10AFEB0-B6B4-4D82-966B-2CA5C6CE1277}" type="slidenum">
              <a:rPr lang="en-US" sz="1200"/>
              <a:pPr algn="ctr"/>
              <a:t>6</a:t>
            </a:fld>
            <a:endParaRPr lang="en-US" sz="120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419600"/>
          </a:xfrm>
        </p:spPr>
        <p:txBody>
          <a:bodyPr/>
          <a:lstStyle/>
          <a:p>
            <a:r>
              <a:rPr lang="en-US" sz="2800" dirty="0" smtClean="0">
                <a:latin typeface="Microsoft Sans Serif" pitchFamily="34" charset="0"/>
              </a:rPr>
              <a:t>Annual Disability Statistics Compendium</a:t>
            </a:r>
          </a:p>
          <a:p>
            <a:r>
              <a:rPr lang="en-US" sz="2800" dirty="0" smtClean="0">
                <a:latin typeface="Microsoft Sans Serif" pitchFamily="34" charset="0"/>
              </a:rPr>
              <a:t>Annual Disability Statistics Supplement</a:t>
            </a:r>
          </a:p>
          <a:p>
            <a:r>
              <a:rPr lang="en-US" sz="2800" dirty="0" smtClean="0">
                <a:latin typeface="Microsoft Sans Serif" pitchFamily="34" charset="0"/>
              </a:rPr>
              <a:t>Annual Report on People with Disabilities in America</a:t>
            </a:r>
          </a:p>
          <a:p>
            <a:r>
              <a:rPr lang="en-US" sz="2800" dirty="0" smtClean="0">
                <a:latin typeface="Microsoft Sans Serif" pitchFamily="34" charset="0"/>
              </a:rPr>
              <a:t>State Reports for County-level Data</a:t>
            </a:r>
            <a:endParaRPr lang="en-US" sz="2800" dirty="0" smtClean="0">
              <a:latin typeface="Microsoft Sans Serif" pitchFamily="34" charset="0"/>
            </a:endParaRPr>
          </a:p>
          <a:p>
            <a:endParaRPr lang="en-US" sz="2800" dirty="0">
              <a:latin typeface="Microsoft Sans Serif" pitchFamily="34" charset="0"/>
            </a:endParaRPr>
          </a:p>
          <a:p>
            <a:r>
              <a:rPr lang="en-US" sz="2800" dirty="0" smtClean="0">
                <a:latin typeface="Microsoft Sans Serif" pitchFamily="34" charset="0"/>
              </a:rPr>
              <a:t>Accessibility review and update</a:t>
            </a:r>
            <a:endParaRPr lang="en-US" sz="2800" dirty="0" smtClean="0">
              <a:latin typeface="Microsoft Sans Serif" pitchFamily="34" charset="0"/>
            </a:endParaRPr>
          </a:p>
          <a:p>
            <a:pPr lvl="1"/>
            <a:r>
              <a:rPr lang="en-US" sz="2000" dirty="0" smtClean="0">
                <a:latin typeface="Microsoft Sans Serif" pitchFamily="34" charset="0"/>
              </a:rPr>
              <a:t>Based on feedback, updated compendium font type and size</a:t>
            </a:r>
            <a:endParaRPr lang="en-US" sz="2000" dirty="0" smtClean="0">
              <a:latin typeface="Microsoft Sans Serif" pitchFamily="34" charset="0"/>
            </a:endParaRPr>
          </a:p>
          <a:p>
            <a:endParaRPr lang="en-US" sz="2400" dirty="0" smtClean="0">
              <a:latin typeface="Microsoft Sans Serif" pitchFamily="34" charset="0"/>
            </a:endParaRPr>
          </a:p>
          <a:p>
            <a:pPr lvl="1"/>
            <a:endParaRPr lang="en-US" sz="2400" dirty="0" smtClean="0">
              <a:latin typeface="Microsoft Sans Serif" pitchFamily="34" charset="0"/>
            </a:endParaRPr>
          </a:p>
        </p:txBody>
      </p:sp>
      <p:sp>
        <p:nvSpPr>
          <p:cNvPr id="819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Current Products 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76D6513E-7A85-4657-B6C3-413E2306F65D}" type="slidenum">
              <a:rPr lang="en-US" sz="1200"/>
              <a:pPr algn="ctr"/>
              <a:t>7</a:t>
            </a:fld>
            <a:endParaRPr lang="en-US" sz="120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077200" cy="4419600"/>
          </a:xfrm>
        </p:spPr>
        <p:txBody>
          <a:bodyPr/>
          <a:lstStyle/>
          <a:p>
            <a:r>
              <a:rPr lang="en-US" sz="2800" dirty="0" smtClean="0">
                <a:latin typeface="Microsoft Sans Serif" pitchFamily="34" charset="0"/>
              </a:rPr>
              <a:t>Website update</a:t>
            </a:r>
            <a:endParaRPr lang="en-US" sz="2800" dirty="0">
              <a:latin typeface="Microsoft Sans Serif" pitchFamily="34" charset="0"/>
            </a:endParaRPr>
          </a:p>
          <a:p>
            <a:pPr lvl="1"/>
            <a:r>
              <a:rPr lang="en-US" sz="2400" dirty="0" smtClean="0">
                <a:latin typeface="Microsoft Sans Serif" pitchFamily="34" charset="0"/>
              </a:rPr>
              <a:t>Login feature</a:t>
            </a:r>
            <a:endParaRPr lang="en-US" sz="2000" dirty="0">
              <a:latin typeface="Microsoft Sans Serif" pitchFamily="34" charset="0"/>
            </a:endParaRPr>
          </a:p>
          <a:p>
            <a:r>
              <a:rPr lang="en-US" sz="2800" dirty="0" smtClean="0">
                <a:latin typeface="Microsoft Sans Serif" pitchFamily="34" charset="0"/>
              </a:rPr>
              <a:t>Produce the new Annual Report</a:t>
            </a:r>
            <a:endParaRPr lang="en-US" sz="2800" dirty="0" smtClean="0">
              <a:latin typeface="Microsoft Sans Serif" pitchFamily="34" charset="0"/>
            </a:endParaRPr>
          </a:p>
          <a:p>
            <a:r>
              <a:rPr lang="en-US" sz="2800" dirty="0" smtClean="0">
                <a:latin typeface="Microsoft Sans Serif" pitchFamily="34" charset="0"/>
              </a:rPr>
              <a:t>Expand </a:t>
            </a:r>
            <a:r>
              <a:rPr lang="en-US" sz="2800" dirty="0" smtClean="0">
                <a:latin typeface="Microsoft Sans Serif" pitchFamily="34" charset="0"/>
              </a:rPr>
              <a:t>State-Specific Report, by topics</a:t>
            </a:r>
          </a:p>
          <a:p>
            <a:pPr marL="914400" lvl="2" indent="0">
              <a:buNone/>
            </a:pPr>
            <a:endParaRPr lang="en-US" dirty="0" smtClean="0">
              <a:latin typeface="Microsoft Sans Serif" pitchFamily="34" charset="0"/>
            </a:endParaRPr>
          </a:p>
          <a:p>
            <a:pPr marL="914400" lvl="2" indent="0">
              <a:buNone/>
            </a:pPr>
            <a:endParaRPr lang="en-US" sz="2000" dirty="0">
              <a:latin typeface="Microsoft Sans Serif" pitchFamily="34" charset="0"/>
            </a:endParaRPr>
          </a:p>
        </p:txBody>
      </p:sp>
      <p:sp>
        <p:nvSpPr>
          <p:cNvPr id="819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smtClean="0">
                <a:solidFill>
                  <a:schemeClr val="tx1"/>
                </a:solidFill>
                <a:latin typeface="Microsoft Sans Serif" pitchFamily="34" charset="0"/>
              </a:rPr>
              <a:t>Future </a:t>
            </a: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Plans</a:t>
            </a:r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76D6513E-7A85-4657-B6C3-413E2306F65D}" type="slidenum">
              <a:rPr lang="en-US" sz="1200"/>
              <a:pPr algn="ctr"/>
              <a:t>8</a:t>
            </a:fld>
            <a:endParaRPr lang="en-US" sz="120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153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/>
              <a:t>Website: </a:t>
            </a:r>
            <a:r>
              <a:rPr lang="en-US" sz="2400" dirty="0" smtClean="0">
                <a:hlinkClick r:id="rId3"/>
              </a:rPr>
              <a:t>www.</a:t>
            </a:r>
            <a:r>
              <a:rPr lang="en-US" sz="2400" dirty="0" smtClean="0">
                <a:hlinkClick r:id="rId3"/>
              </a:rPr>
              <a:t>d</a:t>
            </a:r>
            <a:r>
              <a:rPr lang="en-US" sz="2400" dirty="0" smtClean="0">
                <a:hlinkClick r:id="rId3"/>
              </a:rPr>
              <a:t>isabilitycompendium.org</a:t>
            </a:r>
            <a:endParaRPr lang="en-US" sz="2400" dirty="0" smtClean="0"/>
          </a:p>
          <a:p>
            <a:pPr algn="ctr">
              <a:buNone/>
            </a:pPr>
            <a:r>
              <a:rPr lang="en-US" sz="2400" b="1" dirty="0" smtClean="0"/>
              <a:t>Technical Assistance: </a:t>
            </a:r>
            <a:r>
              <a:rPr lang="en-US" sz="2400" u="sng" dirty="0">
                <a:hlinkClick r:id="rId4"/>
              </a:rPr>
              <a:t>disability.statistics@unh.edu</a:t>
            </a:r>
            <a:r>
              <a:rPr lang="en-US" sz="2400" dirty="0" smtClean="0"/>
              <a:t>	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/>
              <a:t>1.866.538.9521</a:t>
            </a:r>
            <a:endParaRPr lang="en-US" sz="2400" dirty="0" smtClean="0"/>
          </a:p>
          <a:p>
            <a:pPr algn="ctr" eaLnBrk="1" hangingPunct="1">
              <a:buFontTx/>
              <a:buNone/>
            </a:pPr>
            <a:endParaRPr lang="en-US" sz="2000" dirty="0" smtClean="0"/>
          </a:p>
          <a:p>
            <a:pPr algn="ctr" eaLnBrk="1" hangingPunct="1">
              <a:buFontTx/>
              <a:buNone/>
            </a:pPr>
            <a:r>
              <a:rPr lang="en-US" sz="2000" dirty="0" smtClean="0"/>
              <a:t>Institute </a:t>
            </a:r>
            <a:r>
              <a:rPr lang="en-US" sz="2000" dirty="0" smtClean="0"/>
              <a:t>on Disability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	University of New Hampshire</a:t>
            </a:r>
            <a:endParaRPr lang="en-US" sz="2000" dirty="0" smtClean="0">
              <a:latin typeface="Microsoft Sans Serif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000" dirty="0" smtClean="0">
                <a:latin typeface="Microsoft Sans Serif" pitchFamily="34" charset="0"/>
              </a:rPr>
              <a:t>	10 West Edge Drive, Suite 101</a:t>
            </a:r>
          </a:p>
          <a:p>
            <a:pPr algn="ctr" eaLnBrk="1" hangingPunct="1">
              <a:buFontTx/>
              <a:buNone/>
            </a:pPr>
            <a:r>
              <a:rPr lang="en-US" sz="2000" dirty="0" smtClean="0">
                <a:latin typeface="Microsoft Sans Serif" pitchFamily="34" charset="0"/>
              </a:rPr>
              <a:t>	Durham, NH  03824</a:t>
            </a:r>
          </a:p>
          <a:p>
            <a:pPr algn="ctr" eaLnBrk="1" hangingPunct="1">
              <a:buNone/>
            </a:pPr>
            <a:r>
              <a:rPr lang="en-US" sz="2000" dirty="0" smtClean="0"/>
              <a:t>     </a:t>
            </a:r>
            <a:r>
              <a:rPr lang="en-US" sz="2000" dirty="0" smtClean="0"/>
              <a:t>Eric A. Lauer</a:t>
            </a:r>
            <a:endParaRPr lang="en-US" sz="2000" dirty="0"/>
          </a:p>
          <a:p>
            <a:pPr algn="ctr" eaLnBrk="1" hangingPunct="1">
              <a:buFontTx/>
              <a:buNone/>
            </a:pPr>
            <a:r>
              <a:rPr lang="en-US" sz="2000" dirty="0" smtClean="0"/>
              <a:t>	(603) 862-4829</a:t>
            </a:r>
          </a:p>
          <a:p>
            <a:pPr algn="ctr" eaLnBrk="1" hangingPunct="1">
              <a:buFontTx/>
              <a:buNone/>
            </a:pPr>
            <a:r>
              <a:rPr lang="en-US" sz="2000" dirty="0" smtClean="0">
                <a:latin typeface="Microsoft Sans Serif" pitchFamily="34" charset="0"/>
              </a:rPr>
              <a:t>	</a:t>
            </a:r>
            <a:r>
              <a:rPr lang="en-US" sz="2000" dirty="0" smtClean="0">
                <a:latin typeface="Microsoft Sans Serif" pitchFamily="34" charset="0"/>
                <a:hlinkClick r:id="rId5"/>
              </a:rPr>
              <a:t>Eric.Lauer@unh.edu</a:t>
            </a:r>
            <a:endParaRPr lang="en-US" sz="2000" dirty="0" smtClean="0">
              <a:latin typeface="Microsoft Sans Serif" pitchFamily="34" charset="0"/>
            </a:endParaRPr>
          </a:p>
          <a:p>
            <a:pPr algn="ctr"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2531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Contact Information</a:t>
            </a:r>
          </a:p>
        </p:txBody>
      </p: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0CF7398A-2DEC-466B-96EF-6A782123F952}" type="slidenum">
              <a:rPr lang="en-US" sz="1200"/>
              <a:pPr algn="ctr"/>
              <a:t>9</a:t>
            </a:fld>
            <a:endParaRPr lang="en-US" sz="120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utenville_2014 compendium (4)">
  <a:themeElements>
    <a:clrScheme name="experimental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imental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rimenta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59a53-fe6e-4c04-8d64-94c15d2c850d" xsi:nil="true"/>
    <lcf76f155ced4ddcb4097134ff3c332f xmlns="6c2254f5-de69-40f5-a0e2-2f56cfee07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F190E1-B1EC-44C5-B4C6-F75E4C7BBE80}"/>
</file>

<file path=customXml/itemProps2.xml><?xml version="1.0" encoding="utf-8"?>
<ds:datastoreItem xmlns:ds="http://schemas.openxmlformats.org/officeDocument/2006/customXml" ds:itemID="{B31C535C-DD13-4D27-9672-7E43BAF6C0F4}"/>
</file>

<file path=customXml/itemProps3.xml><?xml version="1.0" encoding="utf-8"?>
<ds:datastoreItem xmlns:ds="http://schemas.openxmlformats.org/officeDocument/2006/customXml" ds:itemID="{69296CD6-8F50-41FC-BCEB-64C33701DA76}"/>
</file>

<file path=docProps/app.xml><?xml version="1.0" encoding="utf-8"?>
<Properties xmlns="http://schemas.openxmlformats.org/officeDocument/2006/extended-properties" xmlns:vt="http://schemas.openxmlformats.org/officeDocument/2006/docPropsVTypes">
  <Template>Houtenville_2014 compendium (4)</Template>
  <TotalTime>3327</TotalTime>
  <Words>945</Words>
  <Application>Microsoft Office PowerPoint</Application>
  <PresentationFormat>On-screen Show (4:3)</PresentationFormat>
  <Paragraphs>126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Microsoft Sans Serif</vt:lpstr>
      <vt:lpstr>Houtenville_2014 compendium (4)</vt:lpstr>
      <vt:lpstr>PowerPoint Presentation</vt:lpstr>
      <vt:lpstr>PowerPoint Presentation</vt:lpstr>
      <vt:lpstr>Purpose of Today’s Presentations</vt:lpstr>
      <vt:lpstr>Background</vt:lpstr>
      <vt:lpstr>Data Sources</vt:lpstr>
      <vt:lpstr>Topics Covered</vt:lpstr>
      <vt:lpstr>Current Products </vt:lpstr>
      <vt:lpstr>Future Plans</vt:lpstr>
      <vt:lpstr>Contact Information</vt:lpstr>
    </vt:vector>
  </TitlesOfParts>
  <Company>Institute on Disability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 Penny</dc:creator>
  <cp:lastModifiedBy>Lauer, Eric</cp:lastModifiedBy>
  <cp:revision>89</cp:revision>
  <dcterms:created xsi:type="dcterms:W3CDTF">2016-01-08T20:42:16Z</dcterms:created>
  <dcterms:modified xsi:type="dcterms:W3CDTF">2019-02-11T15:37:52Z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0x0101008B140C27D34B51488A959DEFAD6AF5BA</vt:lpwstr>
  </property>
  <property fmtid="{D5CDD505-2E9C-101B-9397-08002B2CF9AE}" pid="3" name="Order">
    <vt:r8>10600</vt:r8>
  </property>
  <property fmtid="{D5CDD505-2E9C-101B-9397-08002B2CF9AE}" pid="4" name="MediaServiceImageTags">
    <vt:lpwstr/>
  </property>
</Properties>
</file>