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A8995-AFD3-45D7-A23B-5D5E43CA15E3}" v="1" dt="2020-02-11T12:58:11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2588" autoAdjust="0"/>
  </p:normalViewPr>
  <p:slideViewPr>
    <p:cSldViewPr snapToGrid="0">
      <p:cViewPr varScale="1">
        <p:scale>
          <a:sx n="79" d="100"/>
          <a:sy n="79" d="100"/>
        </p:scale>
        <p:origin x="13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4FF9D-D189-4B74-8D51-3235581BA26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5E380-2C3B-470B-BD20-9C832FB4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5E380-2C3B-470B-BD20-9C832FB463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FF9223-32E8-4891-9E51-0332B848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" y="2898358"/>
            <a:ext cx="4613130" cy="1777712"/>
          </a:xfrm>
        </p:spPr>
        <p:txBody>
          <a:bodyPr anchor="b"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EFDA6F-AFE4-4665-8892-58ADFD1F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787" y="2784764"/>
            <a:ext cx="2634701" cy="18663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15876B-BF34-458E-982F-28C497C938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12" y="4845167"/>
            <a:ext cx="4613130" cy="1009534"/>
          </a:xfrm>
        </p:spPr>
        <p:txBody>
          <a:bodyPr/>
          <a:lstStyle>
            <a:lvl1pPr marL="0" indent="0">
              <a:buNone/>
              <a:defRPr sz="2400">
                <a:solidFill>
                  <a:srgbClr val="0042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58909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3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12" y="790158"/>
            <a:ext cx="7789488" cy="1777712"/>
          </a:xfrm>
        </p:spPr>
        <p:txBody>
          <a:bodyPr anchor="b"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4B7DEE-EA8C-427D-8AD6-6C50AA000A0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12" y="2784764"/>
            <a:ext cx="7789488" cy="306993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725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3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3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compendiu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drew.Houtenville@unh.edu" TargetMode="External"/><Relationship Id="rId4" Type="http://schemas.openxmlformats.org/officeDocument/2006/relationships/hyperlink" Target="mailto:disability.statistics@un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27D9-0FC1-41E0-A563-46AAEA52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" y="2973859"/>
            <a:ext cx="4972501" cy="177771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2019 Annual Disability Statistics Compendium 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B8FC8-90FE-4D8A-B7D6-FA0FE6C29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endParaRPr lang="en-US" sz="3600" dirty="0"/>
          </a:p>
          <a:p>
            <a:pPr algn="ctr">
              <a:spcBef>
                <a:spcPct val="20000"/>
              </a:spcBef>
            </a:pPr>
            <a:r>
              <a:rPr lang="en-US" dirty="0"/>
              <a:t>University of New Hampshire</a:t>
            </a:r>
          </a:p>
          <a:p>
            <a:pPr algn="ctr">
              <a:spcBef>
                <a:spcPct val="20000"/>
              </a:spcBef>
            </a:pPr>
            <a:endParaRPr lang="en-US" dirty="0"/>
          </a:p>
          <a:p>
            <a:pPr algn="ctr">
              <a:spcBef>
                <a:spcPct val="20000"/>
              </a:spcBef>
            </a:pPr>
            <a:r>
              <a:rPr lang="en-US" dirty="0"/>
              <a:t>February 11, 2020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10D26-E3D3-482D-82F8-E8C602B0722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Eric A. Lauer</a:t>
            </a:r>
          </a:p>
        </p:txBody>
      </p:sp>
    </p:spTree>
    <p:extLst>
      <p:ext uri="{BB962C8B-B14F-4D97-AF65-F5344CB8AC3E}">
        <p14:creationId xmlns:p14="http://schemas.microsoft.com/office/powerpoint/2010/main" val="5909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7959"/>
            <a:ext cx="8572500" cy="1325563"/>
          </a:xfrm>
        </p:spPr>
        <p:txBody>
          <a:bodyPr/>
          <a:lstStyle/>
          <a:p>
            <a:r>
              <a:rPr lang="en-US" b="1" u="sng" dirty="0">
                <a:latin typeface="Microsoft Sans Serif" pitchFamily="34" charset="0"/>
              </a:rPr>
              <a:t>Purpose of Today’s 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4147"/>
            <a:ext cx="7886700" cy="40290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Microsoft Sans Serif" pitchFamily="34" charset="0"/>
              </a:rPr>
              <a:t>Describe the purpose of the Compendium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Microsoft Sans Serif" pitchFamily="34" charset="0"/>
              </a:rPr>
              <a:t>Introduce new Compendium content and features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Microsoft Sans Serif" pitchFamily="34" charset="0"/>
              </a:rPr>
              <a:t>How to access the Compendium and technical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730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3" y="1395073"/>
            <a:ext cx="4914905" cy="438944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What is the Compendium?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Compilation of statistics on the people with disabilities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Why do we care?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Disability statistics are often difficult to find and scattered across multiple agencies and websites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Compendium Design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Microsoft Sans Serif" pitchFamily="34" charset="0"/>
              </a:rPr>
              <a:t>Comprehensive, accessible, and a guide to what’s readily available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7AF02-634C-44AA-B7AB-3BA9EBD1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70" y="1388784"/>
            <a:ext cx="3169688" cy="40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46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Data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873"/>
            <a:ext cx="8058150" cy="4275140"/>
          </a:xfrm>
        </p:spPr>
        <p:txBody>
          <a:bodyPr/>
          <a:lstStyle/>
          <a:p>
            <a:r>
              <a:rPr lang="en-US" sz="2200" dirty="0"/>
              <a:t>American Community Survey (ACS)</a:t>
            </a:r>
          </a:p>
          <a:p>
            <a:r>
              <a:rPr lang="en-US" sz="2200" dirty="0"/>
              <a:t>Current Population Survey (CPS)</a:t>
            </a:r>
          </a:p>
          <a:p>
            <a:pPr lvl="1"/>
            <a:r>
              <a:rPr lang="en-US" sz="1800" dirty="0"/>
              <a:t>Basic Monthly Survey</a:t>
            </a:r>
          </a:p>
          <a:p>
            <a:pPr lvl="1"/>
            <a:r>
              <a:rPr lang="en-US" sz="1800" dirty="0"/>
              <a:t>Annual Social and Economic Supplement (ASEC)</a:t>
            </a:r>
          </a:p>
          <a:p>
            <a:r>
              <a:rPr lang="en-US" sz="2200" dirty="0"/>
              <a:t>Behavioral Risk Factor Surveillance Survey (BRFSS)</a:t>
            </a:r>
          </a:p>
          <a:p>
            <a:r>
              <a:rPr lang="en-US" sz="2200" dirty="0"/>
              <a:t>Social Security Administration (SSA) reports</a:t>
            </a:r>
          </a:p>
          <a:p>
            <a:r>
              <a:rPr lang="en-US" sz="2200" dirty="0"/>
              <a:t>Office of Special Education Programs (OSEP) sponsored reports</a:t>
            </a:r>
          </a:p>
          <a:p>
            <a:r>
              <a:rPr lang="en-US" sz="2200" dirty="0"/>
              <a:t>Rehabilitation Services Administration (RSA) reports</a:t>
            </a:r>
          </a:p>
          <a:p>
            <a:r>
              <a:rPr lang="en-US" sz="2200" dirty="0"/>
              <a:t>And more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294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Topics Covered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871"/>
            <a:ext cx="7886700" cy="40290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Population Size, Prevalence, and Disability Type</a:t>
            </a:r>
          </a:p>
          <a:p>
            <a:r>
              <a:rPr lang="en-US" dirty="0"/>
              <a:t>Demographic Characteristics</a:t>
            </a:r>
          </a:p>
          <a:p>
            <a:r>
              <a:rPr lang="en-US" dirty="0"/>
              <a:t>Health, Health Insurance, Risky Behavior</a:t>
            </a:r>
          </a:p>
          <a:p>
            <a:r>
              <a:rPr lang="en-US" dirty="0"/>
              <a:t>Employment, Earnings, and Poverty</a:t>
            </a:r>
          </a:p>
          <a:p>
            <a:r>
              <a:rPr lang="en-US" dirty="0"/>
              <a:t>Social Security Disability Insurance (SSDI) and Supplemental Security Income (SSI)</a:t>
            </a:r>
          </a:p>
          <a:p>
            <a:r>
              <a:rPr lang="en-US" dirty="0"/>
              <a:t>Medicaid and Medicare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Microsoft Sans Serif" pitchFamily="34" charset="0"/>
              </a:rPr>
              <a:t>Special Education Services and Outcomes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Microsoft Sans Serif" pitchFamily="34" charset="0"/>
              </a:rPr>
              <a:t>And more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094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Current Products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204"/>
            <a:ext cx="7886700" cy="4029075"/>
          </a:xfrm>
        </p:spPr>
        <p:txBody>
          <a:bodyPr/>
          <a:lstStyle/>
          <a:p>
            <a:r>
              <a:rPr lang="en-US" dirty="0">
                <a:latin typeface="Microsoft Sans Serif" pitchFamily="34" charset="0"/>
              </a:rPr>
              <a:t>Annual Disability Statistics Compendium</a:t>
            </a:r>
          </a:p>
          <a:p>
            <a:r>
              <a:rPr lang="en-US" dirty="0">
                <a:latin typeface="Microsoft Sans Serif" pitchFamily="34" charset="0"/>
              </a:rPr>
              <a:t>Annual Disability Statistics Supplement</a:t>
            </a:r>
          </a:p>
          <a:p>
            <a:r>
              <a:rPr lang="en-US" dirty="0">
                <a:latin typeface="Microsoft Sans Serif" pitchFamily="34" charset="0"/>
              </a:rPr>
              <a:t>Annual Report on People with Disabilities in America</a:t>
            </a:r>
          </a:p>
          <a:p>
            <a:r>
              <a:rPr lang="en-US" dirty="0">
                <a:latin typeface="Microsoft Sans Serif" pitchFamily="34" charset="0"/>
              </a:rPr>
              <a:t>State Reports for County-level Data</a:t>
            </a:r>
          </a:p>
          <a:p>
            <a:endParaRPr lang="en-US" dirty="0">
              <a:latin typeface="Microsoft Sans Serif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8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46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New This Year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895"/>
            <a:ext cx="7886700" cy="4029075"/>
          </a:xfrm>
        </p:spPr>
        <p:txBody>
          <a:bodyPr/>
          <a:lstStyle/>
          <a:p>
            <a:r>
              <a:rPr lang="en-US" dirty="0">
                <a:latin typeface="Microsoft Sans Serif" pitchFamily="34" charset="0"/>
              </a:rPr>
              <a:t>Annual Disability Statistics Compendium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4 new sections</a:t>
            </a:r>
          </a:p>
          <a:p>
            <a:pPr lvl="2"/>
            <a:r>
              <a:rPr lang="en-US" sz="1600" dirty="0">
                <a:latin typeface="Microsoft Sans Serif" pitchFamily="34" charset="0"/>
              </a:rPr>
              <a:t>Functioning</a:t>
            </a:r>
          </a:p>
          <a:p>
            <a:pPr lvl="2"/>
            <a:r>
              <a:rPr lang="en-US" sz="1600" dirty="0">
                <a:latin typeface="Microsoft Sans Serif" pitchFamily="34" charset="0"/>
              </a:rPr>
              <a:t>Industry and Occupation</a:t>
            </a:r>
          </a:p>
          <a:p>
            <a:pPr lvl="2"/>
            <a:r>
              <a:rPr lang="en-US" sz="1600" dirty="0">
                <a:latin typeface="Microsoft Sans Serif" pitchFamily="34" charset="0"/>
              </a:rPr>
              <a:t>Home Environment</a:t>
            </a:r>
          </a:p>
          <a:p>
            <a:pPr lvl="2"/>
            <a:r>
              <a:rPr lang="en-US" sz="1600" dirty="0">
                <a:latin typeface="Microsoft Sans Serif" pitchFamily="34" charset="0"/>
              </a:rPr>
              <a:t>Rural</a:t>
            </a:r>
          </a:p>
          <a:p>
            <a:pPr marL="457200" lvl="1" indent="0">
              <a:buNone/>
            </a:pPr>
            <a:endParaRPr lang="en-US" sz="2000" dirty="0">
              <a:latin typeface="Microsoft Sans Serif" pitchFamily="34" charset="0"/>
            </a:endParaRPr>
          </a:p>
          <a:p>
            <a:r>
              <a:rPr lang="en-US" sz="2400" dirty="0">
                <a:latin typeface="Microsoft Sans Serif" pitchFamily="34" charset="0"/>
              </a:rPr>
              <a:t>New Features</a:t>
            </a:r>
          </a:p>
          <a:p>
            <a:pPr lvl="1"/>
            <a:r>
              <a:rPr lang="en-US" sz="2000" u="sng" dirty="0">
                <a:latin typeface="Microsoft Sans Serif" pitchFamily="34" charset="0"/>
              </a:rPr>
              <a:t>Excel files</a:t>
            </a:r>
            <a:r>
              <a:rPr lang="en-US" sz="2000" dirty="0">
                <a:latin typeface="Microsoft Sans Serif" pitchFamily="34" charset="0"/>
              </a:rPr>
              <a:t> (in addition to HTML)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New reference system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New borders and backgrounds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5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590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Future Plans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8201"/>
            <a:ext cx="7886700" cy="4029075"/>
          </a:xfrm>
        </p:spPr>
        <p:txBody>
          <a:bodyPr/>
          <a:lstStyle/>
          <a:p>
            <a:r>
              <a:rPr lang="en-US" dirty="0">
                <a:latin typeface="Microsoft Sans Serif" pitchFamily="34" charset="0"/>
              </a:rPr>
              <a:t>Focusing on expanding Compendium content</a:t>
            </a:r>
            <a:endParaRPr lang="en-US" sz="2000" dirty="0">
              <a:latin typeface="Microsoft Sans Serif" pitchFamily="34" charset="0"/>
            </a:endParaRPr>
          </a:p>
          <a:p>
            <a:r>
              <a:rPr lang="en-US" dirty="0">
                <a:latin typeface="Microsoft Sans Serif" pitchFamily="34" charset="0"/>
              </a:rPr>
              <a:t>Expand State-Specific Report, by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906-9C3C-4D18-A0C4-AD5602C5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Microsoft Sans Serif" pitchFamily="34" charset="0"/>
              </a:rPr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D1F4-F9E1-45F5-81D1-B0C5E36B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200" dirty="0"/>
              <a:t>Website:</a:t>
            </a:r>
            <a:r>
              <a:rPr lang="en-US" sz="3200" b="1" dirty="0"/>
              <a:t> </a:t>
            </a:r>
            <a:r>
              <a:rPr lang="en-US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www.disabilitycompendium.org</a:t>
            </a:r>
            <a:endParaRPr lang="en-US" sz="3200" b="1" dirty="0"/>
          </a:p>
          <a:p>
            <a:pPr algn="ctr">
              <a:buNone/>
            </a:pPr>
            <a:r>
              <a:rPr lang="en-US" sz="3200" dirty="0"/>
              <a:t>Technical Assistance: </a:t>
            </a:r>
            <a:r>
              <a:rPr lang="en-US" sz="32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disability.statistics@unh.edu</a:t>
            </a:r>
            <a:r>
              <a:rPr lang="en-US" sz="3200" b="1" dirty="0"/>
              <a:t>	</a:t>
            </a:r>
          </a:p>
          <a:p>
            <a:pPr algn="ctr">
              <a:buNone/>
            </a:pPr>
            <a:r>
              <a:rPr lang="en-US" sz="3200" dirty="0"/>
              <a:t>1.866.538.9521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Institute on Disability</a:t>
            </a:r>
          </a:p>
          <a:p>
            <a:pPr algn="ctr">
              <a:buNone/>
            </a:pPr>
            <a:r>
              <a:rPr lang="en-US" dirty="0"/>
              <a:t>	University of New Hampshire</a:t>
            </a:r>
            <a:endParaRPr lang="en-US" dirty="0">
              <a:latin typeface="Microsoft Sans Serif" pitchFamily="34" charset="0"/>
            </a:endParaRPr>
          </a:p>
          <a:p>
            <a:pPr algn="ctr">
              <a:buNone/>
            </a:pPr>
            <a:r>
              <a:rPr lang="en-US" dirty="0">
                <a:latin typeface="Microsoft Sans Serif" pitchFamily="34" charset="0"/>
              </a:rPr>
              <a:t>	10 West Edge Drive, Suite 101</a:t>
            </a:r>
          </a:p>
          <a:p>
            <a:pPr algn="ctr">
              <a:buNone/>
            </a:pPr>
            <a:r>
              <a:rPr lang="en-US" dirty="0">
                <a:latin typeface="Microsoft Sans Serif" pitchFamily="34" charset="0"/>
              </a:rPr>
              <a:t>	Durham, NH  03824</a:t>
            </a:r>
          </a:p>
          <a:p>
            <a:pPr algn="ctr">
              <a:buNone/>
            </a:pPr>
            <a:r>
              <a:rPr lang="en-US" dirty="0"/>
              <a:t>     Eric A. Lauer</a:t>
            </a:r>
          </a:p>
          <a:p>
            <a:pPr algn="ctr">
              <a:buNone/>
            </a:pPr>
            <a:r>
              <a:rPr lang="en-US" dirty="0"/>
              <a:t>	(603) 862-4829</a:t>
            </a:r>
          </a:p>
          <a:p>
            <a:pPr algn="ctr">
              <a:buNone/>
            </a:pPr>
            <a:r>
              <a:rPr lang="en-US" b="1" dirty="0">
                <a:latin typeface="Microsoft Sans Serif" pitchFamily="34" charset="0"/>
              </a:rPr>
              <a:t>	</a:t>
            </a:r>
            <a:r>
              <a:rPr lang="en-US" b="1" dirty="0">
                <a:latin typeface="Microsoft Sans Serif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Eric.Lauer@unh.edu</a:t>
            </a:r>
            <a:endParaRPr lang="en-US" b="1" dirty="0">
              <a:latin typeface="Microsoft Sans Serif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9537"/>
      </p:ext>
    </p:extLst>
  </p:cSld>
  <p:clrMapOvr>
    <a:masterClrMapping/>
  </p:clrMapOvr>
</p:sld>
</file>

<file path=ppt/theme/theme1.xml><?xml version="1.0" encoding="utf-8"?>
<a:theme xmlns:a="http://schemas.openxmlformats.org/drawingml/2006/main" name="RRTC Compendium Template">
  <a:themeElements>
    <a:clrScheme name="RRTC/UNH">
      <a:dk1>
        <a:srgbClr val="004280"/>
      </a:dk1>
      <a:lt1>
        <a:sysClr val="window" lastClr="FFFFFF"/>
      </a:lt1>
      <a:dk2>
        <a:srgbClr val="44546A"/>
      </a:dk2>
      <a:lt2>
        <a:srgbClr val="E7E6E6"/>
      </a:lt2>
      <a:accent1>
        <a:srgbClr val="0044BB"/>
      </a:accent1>
      <a:accent2>
        <a:srgbClr val="CB4D0B"/>
      </a:accent2>
      <a:accent3>
        <a:srgbClr val="F77A05"/>
      </a:accent3>
      <a:accent4>
        <a:srgbClr val="263645"/>
      </a:accent4>
      <a:accent5>
        <a:srgbClr val="5C6873"/>
      </a:accent5>
      <a:accent6>
        <a:srgbClr val="FCB918"/>
      </a:accent6>
      <a:hlink>
        <a:srgbClr val="F77A05"/>
      </a:hlink>
      <a:folHlink>
        <a:srgbClr val="F77A05"/>
      </a:folHlink>
    </a:clrScheme>
    <a:fontScheme name="RRTC/UNH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RTC Compendium Template" id="{E4D13FC3-49DF-464A-8D71-FE7347133B42}" vid="{94AD3AE7-BCE2-41A2-B89A-D350A2BF8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A9B1FF-9DAC-4143-ACC3-AAD3123F790F}"/>
</file>

<file path=customXml/itemProps2.xml><?xml version="1.0" encoding="utf-8"?>
<ds:datastoreItem xmlns:ds="http://schemas.openxmlformats.org/officeDocument/2006/customXml" ds:itemID="{5AD88B3B-E0FE-4C9F-8FE7-11770EAC5662}"/>
</file>

<file path=customXml/itemProps3.xml><?xml version="1.0" encoding="utf-8"?>
<ds:datastoreItem xmlns:ds="http://schemas.openxmlformats.org/officeDocument/2006/customXml" ds:itemID="{C37E179A-D523-4014-BE62-F56887A899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Microsoft Sans Serif</vt:lpstr>
      <vt:lpstr>Myriad Pro</vt:lpstr>
      <vt:lpstr>RRTC Compendium Template</vt:lpstr>
      <vt:lpstr>2019 Annual Disability Statistics Compendium </vt:lpstr>
      <vt:lpstr>Purpose of Today’s Presentations</vt:lpstr>
      <vt:lpstr>Background</vt:lpstr>
      <vt:lpstr>Data Sources</vt:lpstr>
      <vt:lpstr>Topics Covered</vt:lpstr>
      <vt:lpstr>Current Products </vt:lpstr>
      <vt:lpstr>New This Year</vt:lpstr>
      <vt:lpstr>Future Plans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Annual Disability Statistics Compendium </dc:title>
  <dc:creator/>
  <cp:lastModifiedBy/>
  <cp:revision>3</cp:revision>
  <dcterms:created xsi:type="dcterms:W3CDTF">2020-02-10T12:41:31Z</dcterms:created>
  <dcterms:modified xsi:type="dcterms:W3CDTF">2021-01-12T17:05:11Z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3000</vt:r8>
  </property>
  <property fmtid="{D5CDD505-2E9C-101B-9397-08002B2CF9AE}" pid="4" name="MediaServiceImageTags">
    <vt:lpwstr/>
  </property>
</Properties>
</file>