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0.xml" ContentType="application/vnd.openxmlformats-officedocument.presentationml.notesSlide+xml"/>
  <Override PartName="/ppt/commentAuthors.xml" ContentType="application/vnd.openxmlformats-officedocument.presentationml.commentAuthors+xml"/>
  <Override PartName="/ppt/charts/colors17.xml" ContentType="application/vnd.ms-office.chartcolorstyle+xml"/>
  <Override PartName="/ppt/handoutMasters/handoutMaster1.xml" ContentType="application/vnd.openxmlformats-officedocument.presentationml.handoutMaster+xml"/>
  <Override PartName="/ppt/charts/style6.xml" ContentType="application/vnd.ms-office.chartstyle+xml"/>
  <Override PartName="/ppt/charts/chart6.xml" ContentType="application/vnd.openxmlformats-officedocument.drawingml.chart+xml"/>
  <Override PartName="/ppt/charts/colors5.xml" ContentType="application/vnd.ms-office.chartcolorstyle+xml"/>
  <Override PartName="/ppt/charts/style5.xml" ContentType="application/vnd.ms-office.chartstyle+xml"/>
  <Override PartName="/ppt/charts/chart5.xml" ContentType="application/vnd.openxmlformats-officedocument.drawingml.chart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notesMasters/notesMaster1.xml" ContentType="application/vnd.openxmlformats-officedocument.presentationml.notesMaster+xml"/>
  <Override PartName="/ppt/charts/colors8.xml" ContentType="application/vnd.ms-office.chartcolorstyle+xml"/>
  <Override PartName="/ppt/charts/style8.xml" ContentType="application/vnd.ms-office.chartstyle+xml"/>
  <Override PartName="/ppt/charts/chart8.xml" ContentType="application/vnd.openxmlformats-officedocument.drawingml.chart+xml"/>
  <Override PartName="/ppt/charts/colors7.xml" ContentType="application/vnd.ms-office.chartcolorstyle+xml"/>
  <Override PartName="/ppt/charts/colors4.xml" ContentType="application/vnd.ms-office.chartcolorstyle+xml"/>
  <Override PartName="/ppt/charts/style4.xml" ContentType="application/vnd.ms-office.chartstyle+xml"/>
  <Override PartName="/ppt/charts/chart4.xml" ContentType="application/vnd.openxmlformats-officedocument.drawingml.chart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olors3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style9.xml" ContentType="application/vnd.ms-office.chart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16.xml" ContentType="application/vnd.ms-office.chartstyle+xml"/>
  <Override PartName="/ppt/charts/chart16.xml" ContentType="application/vnd.openxmlformats-officedocument.drawingml.chart+xml"/>
  <Override PartName="/ppt/charts/colors15.xml" ContentType="application/vnd.ms-office.chartcolorstyle+xml"/>
  <Override PartName="/ppt/charts/colors9.xml" ContentType="application/vnd.ms-office.chartcolorstyle+xml"/>
  <Override PartName="/ppt/charts/chart15.xml" ContentType="application/vnd.openxmlformats-officedocument.drawingml.chart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hart18.xml" ContentType="application/vnd.openxmlformats-officedocument.drawingml.chart+xml"/>
  <Override PartName="/ppt/charts/colors14.xml" ContentType="application/vnd.ms-office.chartcolorstyle+xml"/>
  <Override PartName="/ppt/charts/style15.xml" ContentType="application/vnd.ms-office.chart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hart11.xml" ContentType="application/vnd.openxmlformats-officedocument.drawingml.chart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hart12.xml" ContentType="application/vnd.openxmlformats-officedocument.drawingml.chart+xml"/>
  <Override PartName="/ppt/charts/colors12.xml" ContentType="application/vnd.ms-office.chartcolorstyle+xml"/>
  <Override PartName="/ppt/charts/chart13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28" r:id="rId2"/>
    <p:sldId id="510" r:id="rId3"/>
    <p:sldId id="430" r:id="rId4"/>
    <p:sldId id="527" r:id="rId5"/>
    <p:sldId id="418" r:id="rId6"/>
    <p:sldId id="544" r:id="rId7"/>
    <p:sldId id="545" r:id="rId8"/>
    <p:sldId id="548" r:id="rId9"/>
    <p:sldId id="570" r:id="rId10"/>
    <p:sldId id="532" r:id="rId11"/>
    <p:sldId id="558" r:id="rId12"/>
    <p:sldId id="562" r:id="rId13"/>
    <p:sldId id="571" r:id="rId14"/>
    <p:sldId id="563" r:id="rId15"/>
    <p:sldId id="564" r:id="rId16"/>
    <p:sldId id="566" r:id="rId17"/>
    <p:sldId id="567" r:id="rId18"/>
    <p:sldId id="431" r:id="rId19"/>
    <p:sldId id="540" r:id="rId20"/>
    <p:sldId id="304" r:id="rId21"/>
    <p:sldId id="572" r:id="rId2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onika Mitra" initials="MM [7]" lastIdx="1" clrIdx="6">
    <p:extLst/>
  </p:cmAuthor>
  <p:cmAuthor id="1" name="Monika Mitra" initials="MM" lastIdx="2" clrIdx="0">
    <p:extLst/>
  </p:cmAuthor>
  <p:cmAuthor id="8" name="Monika Mitra" initials="MM [8]" lastIdx="1" clrIdx="7">
    <p:extLst/>
  </p:cmAuthor>
  <p:cmAuthor id="2" name="Monika Mitra" initials="MM [2]" lastIdx="1" clrIdx="1">
    <p:extLst/>
  </p:cmAuthor>
  <p:cmAuthor id="9" name="Monika Mitra" initials="MM [9]" lastIdx="1" clrIdx="8">
    <p:extLst/>
  </p:cmAuthor>
  <p:cmAuthor id="3" name="Monika Mitra" initials="MM [3]" lastIdx="1" clrIdx="2">
    <p:extLst/>
  </p:cmAuthor>
  <p:cmAuthor id="4" name="Monika Mitra" initials="MM [4]" lastIdx="1" clrIdx="3">
    <p:extLst/>
  </p:cmAuthor>
  <p:cmAuthor id="5" name="Monika Mitra" initials="MM [5]" lastIdx="1" clrIdx="4">
    <p:extLst/>
  </p:cmAuthor>
  <p:cmAuthor id="6" name="Monika Mitra" initials="MM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821C"/>
    <a:srgbClr val="000073"/>
    <a:srgbClr val="E9E9E9"/>
    <a:srgbClr val="095C24"/>
    <a:srgbClr val="000000"/>
    <a:srgbClr val="F14813"/>
    <a:srgbClr val="94BF61"/>
    <a:srgbClr val="8CB1E8"/>
    <a:srgbClr val="6DA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2407" autoAdjust="0"/>
    <p:restoredTop sz="86430" autoAdjust="0"/>
  </p:normalViewPr>
  <p:slideViewPr>
    <p:cSldViewPr>
      <p:cViewPr varScale="1">
        <p:scale>
          <a:sx n="106" d="100"/>
          <a:sy n="106" d="100"/>
        </p:scale>
        <p:origin x="184" y="7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0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lhomako/Downloads/Table2_unweighted-i.dhh-sample2-1to10match-interaction_b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'Sheet3 (2)'!$C$6</c:f>
              <c:strCache>
                <c:ptCount val="1"/>
                <c:pt idx="0">
                  <c:v>DHH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00007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'Sheet3 (2)'!$A$7:$B$17</c:f>
              <c:multiLvlStrCache>
                <c:ptCount val="11"/>
                <c:lvl>
                  <c:pt idx="0">
                    <c:v>Female</c:v>
                  </c:pt>
                  <c:pt idx="2">
                    <c:v>Medicare</c:v>
                  </c:pt>
                  <c:pt idx="3">
                    <c:v>Medicaid</c:v>
                  </c:pt>
                  <c:pt idx="4">
                    <c:v>Private insurance</c:v>
                  </c:pt>
                  <c:pt idx="5">
                    <c:v>Uninsured</c:v>
                  </c:pt>
                  <c:pt idx="7">
                    <c:v>$1-$38,999</c:v>
                  </c:pt>
                  <c:pt idx="8">
                    <c:v>$39,000-$47,999</c:v>
                  </c:pt>
                  <c:pt idx="9">
                    <c:v>$48,000-$62,999</c:v>
                  </c:pt>
                  <c:pt idx="10">
                    <c:v>63,000 + </c:v>
                  </c:pt>
                </c:lvl>
                <c:lvl>
                  <c:pt idx="0">
                    <c:v>SEX</c:v>
                  </c:pt>
                  <c:pt idx="2">
                    <c:v>INASURANCE PAYER TYPE</c:v>
                  </c:pt>
                  <c:pt idx="7">
                    <c:v>MEDIAN INCOME BASED ON PATIENT'S ZIP CODE</c:v>
                  </c:pt>
                </c:lvl>
              </c:multiLvlStrCache>
            </c:multiLvlStrRef>
          </c:cat>
          <c:val>
            <c:numRef>
              <c:f>'Sheet3 (2)'!$C$7:$C$17</c:f>
              <c:numCache>
                <c:formatCode>General</c:formatCode>
                <c:ptCount val="11"/>
                <c:pt idx="0" formatCode="0">
                  <c:v>49.34</c:v>
                </c:pt>
                <c:pt idx="2" formatCode="0">
                  <c:v>30.75</c:v>
                </c:pt>
                <c:pt idx="3" formatCode="0">
                  <c:v>28.28</c:v>
                </c:pt>
                <c:pt idx="4" formatCode="0">
                  <c:v>29.06</c:v>
                </c:pt>
                <c:pt idx="5" formatCode="0">
                  <c:v>11.8</c:v>
                </c:pt>
                <c:pt idx="7" formatCode="0">
                  <c:v>33.43</c:v>
                </c:pt>
                <c:pt idx="8" formatCode="0">
                  <c:v>26.17</c:v>
                </c:pt>
                <c:pt idx="9" formatCode="0">
                  <c:v>21.43</c:v>
                </c:pt>
                <c:pt idx="10" formatCode="0">
                  <c:v>16.920000000000002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B2-0A48-898C-3F70AD26EE07}"/>
            </c:ext>
          </c:extLst>
        </c:ser>
        <c:ser>
          <c:idx val="1"/>
          <c:order val="1"/>
          <c:tx>
            <c:strRef>
              <c:f>'Sheet3 (2)'!$D$6</c:f>
              <c:strCache>
                <c:ptCount val="1"/>
                <c:pt idx="0">
                  <c:v>NON-DHH</c:v>
                </c:pt>
              </c:strCache>
            </c:strRef>
          </c:tx>
          <c:spPr>
            <a:solidFill>
              <a:srgbClr val="FF821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00007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'Sheet3 (2)'!$A$7:$B$17</c:f>
              <c:multiLvlStrCache>
                <c:ptCount val="11"/>
                <c:lvl>
                  <c:pt idx="0">
                    <c:v>Female</c:v>
                  </c:pt>
                  <c:pt idx="2">
                    <c:v>Medicare</c:v>
                  </c:pt>
                  <c:pt idx="3">
                    <c:v>Medicaid</c:v>
                  </c:pt>
                  <c:pt idx="4">
                    <c:v>Private insurance</c:v>
                  </c:pt>
                  <c:pt idx="5">
                    <c:v>Uninsured</c:v>
                  </c:pt>
                  <c:pt idx="7">
                    <c:v>$1-$38,999</c:v>
                  </c:pt>
                  <c:pt idx="8">
                    <c:v>$39,000-$47,999</c:v>
                  </c:pt>
                  <c:pt idx="9">
                    <c:v>$48,000-$62,999</c:v>
                  </c:pt>
                  <c:pt idx="10">
                    <c:v>63,000 + </c:v>
                  </c:pt>
                </c:lvl>
                <c:lvl>
                  <c:pt idx="0">
                    <c:v>SEX</c:v>
                  </c:pt>
                  <c:pt idx="2">
                    <c:v>INASURANCE PAYER TYPE</c:v>
                  </c:pt>
                  <c:pt idx="7">
                    <c:v>MEDIAN INCOME BASED ON PATIENT'S ZIP CODE</c:v>
                  </c:pt>
                </c:lvl>
              </c:multiLvlStrCache>
            </c:multiLvlStrRef>
          </c:cat>
          <c:val>
            <c:numRef>
              <c:f>'Sheet3 (2)'!$D$7:$D$17</c:f>
              <c:numCache>
                <c:formatCode>General</c:formatCode>
                <c:ptCount val="11"/>
                <c:pt idx="0" formatCode="0">
                  <c:v>55.23</c:v>
                </c:pt>
                <c:pt idx="2" formatCode="0">
                  <c:v>15.03</c:v>
                </c:pt>
                <c:pt idx="3" formatCode="0">
                  <c:v>28.76</c:v>
                </c:pt>
                <c:pt idx="4" formatCode="0">
                  <c:v>36.06</c:v>
                </c:pt>
                <c:pt idx="5" formatCode="0">
                  <c:v>19.97</c:v>
                </c:pt>
                <c:pt idx="7" formatCode="0">
                  <c:v>35.14</c:v>
                </c:pt>
                <c:pt idx="8" formatCode="0">
                  <c:v>26.01</c:v>
                </c:pt>
                <c:pt idx="9" formatCode="0">
                  <c:v>20.65</c:v>
                </c:pt>
                <c:pt idx="10" formatCode="0">
                  <c:v>16.07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B2-0A48-898C-3F70AD26EE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867262079"/>
        <c:axId val="2015420351"/>
      </c:barChart>
      <c:catAx>
        <c:axId val="1867262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7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5420351"/>
        <c:crosses val="autoZero"/>
        <c:auto val="1"/>
        <c:lblAlgn val="ctr"/>
        <c:lblOffset val="100"/>
        <c:noMultiLvlLbl val="0"/>
      </c:catAx>
      <c:valAx>
        <c:axId val="2015420351"/>
        <c:scaling>
          <c:orientation val="minMax"/>
          <c:min val="10"/>
        </c:scaling>
        <c:delete val="1"/>
        <c:axPos val="l"/>
        <c:numFmt formatCode="0" sourceLinked="1"/>
        <c:majorTickMark val="out"/>
        <c:minorTickMark val="none"/>
        <c:tickLblPos val="nextTo"/>
        <c:crossAx val="1867262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719765727305333"/>
          <c:y val="3.0664916885389326E-3"/>
          <c:w val="0.2127296984709994"/>
          <c:h val="5.09310586176727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rgbClr val="000073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73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58237547892719E-2"/>
          <c:y val="3.5087719298245615E-3"/>
          <c:w val="0.96628352490421454"/>
          <c:h val="0.81742616383478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'Sheet7 (3)'!$C$11</c:f>
              <c:strCache>
                <c:ptCount val="1"/>
                <c:pt idx="0">
                  <c:v>Unadjusted</c:v>
                </c:pt>
              </c:strCache>
            </c:strRef>
          </c:tx>
          <c:spPr>
            <a:solidFill>
              <a:srgbClr val="0070C0">
                <a:alpha val="26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>
                        <a:alpha val="2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(3)'!$A$12:$B$15</c:f>
              <c:multiLvlStrCache>
                <c:ptCount val="4"/>
                <c:lvl>
                  <c:pt idx="0">
                    <c:v>DHH vs. non-DHH</c:v>
                  </c:pt>
                  <c:pt idx="1">
                    <c:v>DHH women vs. DHH men</c:v>
                  </c:pt>
                  <c:pt idx="2">
                    <c:v>DHH vs. non-DHH</c:v>
                  </c:pt>
                  <c:pt idx="3">
                    <c:v>DHH women vs. DHH men</c:v>
                  </c:pt>
                </c:lvl>
                <c:lvl>
                  <c:pt idx="0">
                    <c:v>Mortality during OUD-related ED visit</c:v>
                  </c:pt>
                  <c:pt idx="2">
                    <c:v>Mortality during prescribed opioid overdose-related ED visit</c:v>
                  </c:pt>
                </c:lvl>
              </c:multiLvlStrCache>
            </c:multiLvlStrRef>
          </c:cat>
          <c:val>
            <c:numRef>
              <c:f>'Sheet7 (3)'!$C$12:$C$15</c:f>
              <c:numCache>
                <c:formatCode>0.00</c:formatCode>
                <c:ptCount val="4"/>
                <c:pt idx="0">
                  <c:v>2.5299999999999998</c:v>
                </c:pt>
                <c:pt idx="1">
                  <c:v>1</c:v>
                </c:pt>
                <c:pt idx="2">
                  <c:v>3.57</c:v>
                </c:pt>
                <c:pt idx="3" formatCode="General">
                  <c:v>1.52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26-864B-8D81-0BF95DEB0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969135"/>
        <c:axId val="2014873439"/>
      </c:barChart>
      <c:catAx>
        <c:axId val="20199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4873439"/>
        <c:crosses val="autoZero"/>
        <c:auto val="1"/>
        <c:lblAlgn val="ctr"/>
        <c:lblOffset val="100"/>
        <c:noMultiLvlLbl val="0"/>
      </c:catAx>
      <c:valAx>
        <c:axId val="2014873439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0199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58237547892719E-2"/>
          <c:y val="3.5087719298245615E-3"/>
          <c:w val="0.96628352490421454"/>
          <c:h val="0.81742616383478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'Sheet7 (3)'!$D$11</c:f>
              <c:strCache>
                <c:ptCount val="1"/>
                <c:pt idx="0">
                  <c:v>Model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D2C-A34E-8C4B-15286B3938DC}"/>
              </c:ext>
            </c:extLst>
          </c:dPt>
          <c:dPt>
            <c:idx val="3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D2C-A34E-8C4B-15286B3938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(3)'!$A$12:$B$15</c:f>
              <c:multiLvlStrCache>
                <c:ptCount val="4"/>
                <c:lvl>
                  <c:pt idx="0">
                    <c:v>DHH vs. non-DHH</c:v>
                  </c:pt>
                  <c:pt idx="1">
                    <c:v>Moderation: DHH women vs. DHH men</c:v>
                  </c:pt>
                  <c:pt idx="2">
                    <c:v>DHH vs. non-DHH</c:v>
                  </c:pt>
                  <c:pt idx="3">
                    <c:v>Moderation: DHH women vs. DHH men</c:v>
                  </c:pt>
                </c:lvl>
                <c:lvl>
                  <c:pt idx="0">
                    <c:v>Mortality during OUD-related ED visit</c:v>
                  </c:pt>
                  <c:pt idx="2">
                    <c:v>Mortality during prescribed opioid overdose-related ED visit</c:v>
                  </c:pt>
                </c:lvl>
              </c:multiLvlStrCache>
            </c:multiLvlStrRef>
          </c:cat>
          <c:val>
            <c:numRef>
              <c:f>'Sheet7 (3)'!$D$12:$D$15</c:f>
              <c:numCache>
                <c:formatCode>General</c:formatCode>
                <c:ptCount val="4"/>
                <c:pt idx="0" formatCode="0.00">
                  <c:v>2.27</c:v>
                </c:pt>
                <c:pt idx="1">
                  <c:v>0.99</c:v>
                </c:pt>
                <c:pt idx="2" formatCode="0.00">
                  <c:v>3.41</c:v>
                </c:pt>
                <c:pt idx="3">
                  <c:v>1.51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2C-A34E-8C4B-15286B3938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969135"/>
        <c:axId val="2014873439"/>
      </c:barChart>
      <c:catAx>
        <c:axId val="20199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4873439"/>
        <c:crosses val="autoZero"/>
        <c:auto val="1"/>
        <c:lblAlgn val="ctr"/>
        <c:lblOffset val="100"/>
        <c:noMultiLvlLbl val="0"/>
      </c:catAx>
      <c:valAx>
        <c:axId val="2014873439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0199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58237547892719E-2"/>
          <c:y val="3.5087719298245615E-3"/>
          <c:w val="0.96628352490421454"/>
          <c:h val="0.81742616383478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'Sheet7 (3)'!$C$11</c:f>
              <c:strCache>
                <c:ptCount val="1"/>
                <c:pt idx="0">
                  <c:v>Unadjusted</c:v>
                </c:pt>
              </c:strCache>
            </c:strRef>
          </c:tx>
          <c:spPr>
            <a:solidFill>
              <a:srgbClr val="0070C0">
                <a:alpha val="26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>
                        <a:alpha val="2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(3)'!$A$12:$B$15</c:f>
              <c:multiLvlStrCache>
                <c:ptCount val="4"/>
                <c:lvl>
                  <c:pt idx="0">
                    <c:v>DHH vs. non-DHH</c:v>
                  </c:pt>
                  <c:pt idx="1">
                    <c:v>DHH women vs. DHH men</c:v>
                  </c:pt>
                  <c:pt idx="2">
                    <c:v>DHH vs. non-DHH</c:v>
                  </c:pt>
                  <c:pt idx="3">
                    <c:v>DHH women vs. DHH men</c:v>
                  </c:pt>
                </c:lvl>
                <c:lvl>
                  <c:pt idx="0">
                    <c:v>Mortality during OUD-related ED visit</c:v>
                  </c:pt>
                  <c:pt idx="2">
                    <c:v>Mortality during prescribed opioid overdose-related ED visit</c:v>
                  </c:pt>
                </c:lvl>
              </c:multiLvlStrCache>
            </c:multiLvlStrRef>
          </c:cat>
          <c:val>
            <c:numRef>
              <c:f>'Sheet7 (3)'!$C$12:$C$15</c:f>
              <c:numCache>
                <c:formatCode>0.00</c:formatCode>
                <c:ptCount val="4"/>
                <c:pt idx="0">
                  <c:v>2.5299999999999998</c:v>
                </c:pt>
                <c:pt idx="1">
                  <c:v>1</c:v>
                </c:pt>
                <c:pt idx="2">
                  <c:v>3.57</c:v>
                </c:pt>
                <c:pt idx="3" formatCode="General">
                  <c:v>1.52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26-864B-8D81-0BF95DEB0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969135"/>
        <c:axId val="2014873439"/>
      </c:barChart>
      <c:catAx>
        <c:axId val="20199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4873439"/>
        <c:crosses val="autoZero"/>
        <c:auto val="1"/>
        <c:lblAlgn val="ctr"/>
        <c:lblOffset val="100"/>
        <c:noMultiLvlLbl val="0"/>
      </c:catAx>
      <c:valAx>
        <c:axId val="2014873439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0199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58237547892719E-2"/>
          <c:y val="3.5087719298245615E-3"/>
          <c:w val="0.96628352490421454"/>
          <c:h val="0.81742616383478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'Sheet7 (3)'!$D$11</c:f>
              <c:strCache>
                <c:ptCount val="1"/>
                <c:pt idx="0">
                  <c:v>Model 1</c:v>
                </c:pt>
              </c:strCache>
            </c:strRef>
          </c:tx>
          <c:spPr>
            <a:solidFill>
              <a:srgbClr val="0070C0">
                <a:alpha val="1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>
                        <a:alpha val="12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(3)'!$A$12:$B$15</c:f>
              <c:multiLvlStrCache>
                <c:ptCount val="4"/>
                <c:lvl>
                  <c:pt idx="0">
                    <c:v>DHH vs. non-DHH</c:v>
                  </c:pt>
                  <c:pt idx="1">
                    <c:v>DHH women vs. DHH men</c:v>
                  </c:pt>
                  <c:pt idx="2">
                    <c:v>DHH vs. non-DHH</c:v>
                  </c:pt>
                  <c:pt idx="3">
                    <c:v>DHH women vs. DHH men</c:v>
                  </c:pt>
                </c:lvl>
                <c:lvl>
                  <c:pt idx="0">
                    <c:v>Mortality during OUD-related ED visit</c:v>
                  </c:pt>
                  <c:pt idx="2">
                    <c:v>Mortality during prescribed opioid overdose-related ED visit</c:v>
                  </c:pt>
                </c:lvl>
              </c:multiLvlStrCache>
            </c:multiLvlStrRef>
          </c:cat>
          <c:val>
            <c:numRef>
              <c:f>'Sheet7 (3)'!$D$12:$D$15</c:f>
              <c:numCache>
                <c:formatCode>General</c:formatCode>
                <c:ptCount val="4"/>
                <c:pt idx="0" formatCode="0.00">
                  <c:v>2.27</c:v>
                </c:pt>
                <c:pt idx="1">
                  <c:v>0.99</c:v>
                </c:pt>
                <c:pt idx="2" formatCode="0.00">
                  <c:v>3.41</c:v>
                </c:pt>
                <c:pt idx="3">
                  <c:v>1.51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2C-A34E-8C4B-15286B3938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969135"/>
        <c:axId val="2014873439"/>
      </c:barChart>
      <c:catAx>
        <c:axId val="20199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4873439"/>
        <c:crosses val="autoZero"/>
        <c:auto val="1"/>
        <c:lblAlgn val="ctr"/>
        <c:lblOffset val="100"/>
        <c:noMultiLvlLbl val="0"/>
      </c:catAx>
      <c:valAx>
        <c:axId val="2014873439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0199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58237547892719E-2"/>
          <c:y val="3.5087719298245615E-3"/>
          <c:w val="0.96628352490421454"/>
          <c:h val="0.81742616383478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'Sheet7 (3)'!$E$11</c:f>
              <c:strCache>
                <c:ptCount val="1"/>
                <c:pt idx="0">
                  <c:v>Model 2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4B-464A-BD7E-3C87B474CE33}"/>
              </c:ext>
            </c:extLst>
          </c:dPt>
          <c:dPt>
            <c:idx val="3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C4B-464A-BD7E-3C87B474CE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(3)'!$A$12:$B$15</c:f>
              <c:multiLvlStrCache>
                <c:ptCount val="4"/>
                <c:lvl>
                  <c:pt idx="0">
                    <c:v>DHH vs. non-DHH</c:v>
                  </c:pt>
                  <c:pt idx="1">
                    <c:v>Moderation: DHH women vs. DHH men</c:v>
                  </c:pt>
                  <c:pt idx="2">
                    <c:v>DHH vs. non-DHH</c:v>
                  </c:pt>
                  <c:pt idx="3">
                    <c:v>Moderation: DHH women vs. DHH men</c:v>
                  </c:pt>
                </c:lvl>
                <c:lvl>
                  <c:pt idx="0">
                    <c:v>Mortality during OUD-related ED visit</c:v>
                  </c:pt>
                  <c:pt idx="2">
                    <c:v>Mortality during prescribed opioid overdose-related ED visit</c:v>
                  </c:pt>
                </c:lvl>
              </c:multiLvlStrCache>
            </c:multiLvlStrRef>
          </c:cat>
          <c:val>
            <c:numRef>
              <c:f>'Sheet7 (3)'!$E$12:$E$15</c:f>
              <c:numCache>
                <c:formatCode>General</c:formatCode>
                <c:ptCount val="4"/>
                <c:pt idx="0" formatCode="0.00">
                  <c:v>2.23</c:v>
                </c:pt>
                <c:pt idx="1">
                  <c:v>0.98</c:v>
                </c:pt>
                <c:pt idx="2" formatCode="0.00">
                  <c:v>3.21</c:v>
                </c:pt>
                <c:pt idx="3">
                  <c:v>1.49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4B-464A-BD7E-3C87B474CE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969135"/>
        <c:axId val="2014873439"/>
      </c:barChart>
      <c:catAx>
        <c:axId val="20199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4873439"/>
        <c:crosses val="autoZero"/>
        <c:auto val="1"/>
        <c:lblAlgn val="ctr"/>
        <c:lblOffset val="100"/>
        <c:noMultiLvlLbl val="0"/>
      </c:catAx>
      <c:valAx>
        <c:axId val="2014873439"/>
        <c:scaling>
          <c:orientation val="minMax"/>
          <c:max val="4"/>
        </c:scaling>
        <c:delete val="1"/>
        <c:axPos val="l"/>
        <c:numFmt formatCode="0.00" sourceLinked="1"/>
        <c:majorTickMark val="out"/>
        <c:minorTickMark val="none"/>
        <c:tickLblPos val="nextTo"/>
        <c:crossAx val="20199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58237547892719E-2"/>
          <c:y val="3.5087719298245615E-3"/>
          <c:w val="0.96628352490421454"/>
          <c:h val="0.81742616383478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'Sheet7 (3)'!$C$11</c:f>
              <c:strCache>
                <c:ptCount val="1"/>
                <c:pt idx="0">
                  <c:v>Unadjusted</c:v>
                </c:pt>
              </c:strCache>
            </c:strRef>
          </c:tx>
          <c:spPr>
            <a:solidFill>
              <a:srgbClr val="0070C0">
                <a:alpha val="26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>
                        <a:alpha val="2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(3)'!$A$12:$B$15</c:f>
              <c:multiLvlStrCache>
                <c:ptCount val="4"/>
                <c:lvl>
                  <c:pt idx="0">
                    <c:v>DHH vs. non-DHH</c:v>
                  </c:pt>
                  <c:pt idx="1">
                    <c:v>DHH women vs. DHH men</c:v>
                  </c:pt>
                  <c:pt idx="2">
                    <c:v>DHH vs. non-DHH</c:v>
                  </c:pt>
                  <c:pt idx="3">
                    <c:v>DHH women vs. DHH men</c:v>
                  </c:pt>
                </c:lvl>
                <c:lvl>
                  <c:pt idx="0">
                    <c:v>Mortality during OUD-related ED visit</c:v>
                  </c:pt>
                  <c:pt idx="2">
                    <c:v>Mortality during prescribed opioid overdose-related ED visit</c:v>
                  </c:pt>
                </c:lvl>
              </c:multiLvlStrCache>
            </c:multiLvlStrRef>
          </c:cat>
          <c:val>
            <c:numRef>
              <c:f>'Sheet7 (3)'!$C$12:$C$15</c:f>
              <c:numCache>
                <c:formatCode>0.00</c:formatCode>
                <c:ptCount val="4"/>
                <c:pt idx="0">
                  <c:v>2.5299999999999998</c:v>
                </c:pt>
                <c:pt idx="1">
                  <c:v>1</c:v>
                </c:pt>
                <c:pt idx="2">
                  <c:v>3.57</c:v>
                </c:pt>
                <c:pt idx="3" formatCode="General">
                  <c:v>1.52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26-864B-8D81-0BF95DEB0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969135"/>
        <c:axId val="2014873439"/>
      </c:barChart>
      <c:catAx>
        <c:axId val="20199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4873439"/>
        <c:crosses val="autoZero"/>
        <c:auto val="1"/>
        <c:lblAlgn val="ctr"/>
        <c:lblOffset val="100"/>
        <c:noMultiLvlLbl val="0"/>
      </c:catAx>
      <c:valAx>
        <c:axId val="2014873439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0199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58237547892719E-2"/>
          <c:y val="3.5087719298245615E-3"/>
          <c:w val="0.96628352490421454"/>
          <c:h val="0.81742616383478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'Sheet7 (3)'!$D$11</c:f>
              <c:strCache>
                <c:ptCount val="1"/>
                <c:pt idx="0">
                  <c:v>Model 1</c:v>
                </c:pt>
              </c:strCache>
            </c:strRef>
          </c:tx>
          <c:spPr>
            <a:solidFill>
              <a:srgbClr val="0070C0">
                <a:alpha val="1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>
                        <a:alpha val="12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(3)'!$A$12:$B$15</c:f>
              <c:multiLvlStrCache>
                <c:ptCount val="4"/>
                <c:lvl>
                  <c:pt idx="0">
                    <c:v>DHH vs. non-DHH</c:v>
                  </c:pt>
                  <c:pt idx="1">
                    <c:v>DHH women vs. DHH men</c:v>
                  </c:pt>
                  <c:pt idx="2">
                    <c:v>DHH vs. non-DHH</c:v>
                  </c:pt>
                  <c:pt idx="3">
                    <c:v>DHH women vs. DHH men</c:v>
                  </c:pt>
                </c:lvl>
                <c:lvl>
                  <c:pt idx="0">
                    <c:v>Mortality during OUD-related ED visit</c:v>
                  </c:pt>
                  <c:pt idx="2">
                    <c:v>Mortality during prescribed opioid overdose-related ED visit</c:v>
                  </c:pt>
                </c:lvl>
              </c:multiLvlStrCache>
            </c:multiLvlStrRef>
          </c:cat>
          <c:val>
            <c:numRef>
              <c:f>'Sheet7 (3)'!$D$12:$D$15</c:f>
              <c:numCache>
                <c:formatCode>General</c:formatCode>
                <c:ptCount val="4"/>
                <c:pt idx="0" formatCode="0.00">
                  <c:v>2.27</c:v>
                </c:pt>
                <c:pt idx="1">
                  <c:v>0.99</c:v>
                </c:pt>
                <c:pt idx="2" formatCode="0.00">
                  <c:v>3.41</c:v>
                </c:pt>
                <c:pt idx="3">
                  <c:v>1.51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2C-A34E-8C4B-15286B3938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969135"/>
        <c:axId val="2014873439"/>
      </c:barChart>
      <c:catAx>
        <c:axId val="20199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4873439"/>
        <c:crosses val="autoZero"/>
        <c:auto val="1"/>
        <c:lblAlgn val="ctr"/>
        <c:lblOffset val="100"/>
        <c:noMultiLvlLbl val="0"/>
      </c:catAx>
      <c:valAx>
        <c:axId val="2014873439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0199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58237547892719E-2"/>
          <c:y val="3.5087719298245615E-3"/>
          <c:w val="0.96628352490421454"/>
          <c:h val="0.81742616383478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'Sheet7 (3)'!$E$11</c:f>
              <c:strCache>
                <c:ptCount val="1"/>
                <c:pt idx="0">
                  <c:v>Model 2</c:v>
                </c:pt>
              </c:strCache>
            </c:strRef>
          </c:tx>
          <c:spPr>
            <a:solidFill>
              <a:srgbClr val="0070C0">
                <a:alpha val="12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>
                        <a:alpha val="20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(3)'!$A$12:$B$15</c:f>
              <c:multiLvlStrCache>
                <c:ptCount val="4"/>
                <c:lvl>
                  <c:pt idx="0">
                    <c:v>DHH vs. non-DHH</c:v>
                  </c:pt>
                  <c:pt idx="1">
                    <c:v>DHH women vs. DHH men</c:v>
                  </c:pt>
                  <c:pt idx="2">
                    <c:v>DHH vs. non-DHH</c:v>
                  </c:pt>
                  <c:pt idx="3">
                    <c:v>DHH women vs. DHH men</c:v>
                  </c:pt>
                </c:lvl>
                <c:lvl>
                  <c:pt idx="0">
                    <c:v>Mortality during OUD-related ED visit</c:v>
                  </c:pt>
                  <c:pt idx="2">
                    <c:v>Mortality during prescribed opioid overdose-related ED visit</c:v>
                  </c:pt>
                </c:lvl>
              </c:multiLvlStrCache>
            </c:multiLvlStrRef>
          </c:cat>
          <c:val>
            <c:numRef>
              <c:f>'Sheet7 (3)'!$E$12:$E$15</c:f>
              <c:numCache>
                <c:formatCode>General</c:formatCode>
                <c:ptCount val="4"/>
                <c:pt idx="0" formatCode="0.00">
                  <c:v>2.23</c:v>
                </c:pt>
                <c:pt idx="1">
                  <c:v>0.98</c:v>
                </c:pt>
                <c:pt idx="2" formatCode="0.00">
                  <c:v>3.21</c:v>
                </c:pt>
                <c:pt idx="3">
                  <c:v>1.49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4B-464A-BD7E-3C87B474CE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969135"/>
        <c:axId val="2014873439"/>
      </c:barChart>
      <c:catAx>
        <c:axId val="20199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4873439"/>
        <c:crosses val="autoZero"/>
        <c:auto val="1"/>
        <c:lblAlgn val="ctr"/>
        <c:lblOffset val="100"/>
        <c:noMultiLvlLbl val="0"/>
      </c:catAx>
      <c:valAx>
        <c:axId val="2014873439"/>
        <c:scaling>
          <c:orientation val="minMax"/>
          <c:max val="4"/>
        </c:scaling>
        <c:delete val="1"/>
        <c:axPos val="l"/>
        <c:numFmt formatCode="0.00" sourceLinked="1"/>
        <c:majorTickMark val="out"/>
        <c:minorTickMark val="none"/>
        <c:tickLblPos val="nextTo"/>
        <c:crossAx val="20199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58237547892719E-2"/>
          <c:y val="3.5087719298245615E-3"/>
          <c:w val="0.96628352490421454"/>
          <c:h val="0.81742616383478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'Sheet7 (3)'!$F$11</c:f>
              <c:strCache>
                <c:ptCount val="1"/>
                <c:pt idx="0">
                  <c:v>Model 3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4E-EC4B-BA64-6AB3E2ED4FCE}"/>
              </c:ext>
            </c:extLst>
          </c:dPt>
          <c:dPt>
            <c:idx val="3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B4E-EC4B-BA64-6AB3E2ED4FCE}"/>
              </c:ext>
            </c:extLst>
          </c:dPt>
          <c:dLbls>
            <c:dLbl>
              <c:idx val="1"/>
              <c:layout>
                <c:manualLayout>
                  <c:x val="0"/>
                  <c:y val="2.3809523809523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4E-EC4B-BA64-6AB3E2ED4F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(3)'!$A$12:$B$15</c:f>
              <c:multiLvlStrCache>
                <c:ptCount val="4"/>
                <c:lvl>
                  <c:pt idx="0">
                    <c:v>DHH vs. non-DHH</c:v>
                  </c:pt>
                  <c:pt idx="1">
                    <c:v>Moderation: DHH women vs. DHH men</c:v>
                  </c:pt>
                  <c:pt idx="2">
                    <c:v>DHH vs. non-DHH</c:v>
                  </c:pt>
                  <c:pt idx="3">
                    <c:v>Moderation: DHH women vs. DHH men</c:v>
                  </c:pt>
                </c:lvl>
                <c:lvl>
                  <c:pt idx="0">
                    <c:v>Mortality during OUD-related ED visit</c:v>
                  </c:pt>
                  <c:pt idx="2">
                    <c:v>Mortality during prescribed opioid overdose-related ED visit</c:v>
                  </c:pt>
                </c:lvl>
              </c:multiLvlStrCache>
            </c:multiLvlStrRef>
          </c:cat>
          <c:val>
            <c:numRef>
              <c:f>'Sheet7 (3)'!$F$12:$F$15</c:f>
              <c:numCache>
                <c:formatCode>General</c:formatCode>
                <c:ptCount val="4"/>
                <c:pt idx="0" formatCode="0.00">
                  <c:v>1.45</c:v>
                </c:pt>
                <c:pt idx="1">
                  <c:v>0.85</c:v>
                </c:pt>
                <c:pt idx="2" formatCode="0.00">
                  <c:v>2.2999999999999998</c:v>
                </c:pt>
                <c:pt idx="3">
                  <c:v>1.37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4E-EC4B-BA64-6AB3E2ED4F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969135"/>
        <c:axId val="2014873439"/>
      </c:barChart>
      <c:catAx>
        <c:axId val="20199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4873439"/>
        <c:crosses val="autoZero"/>
        <c:auto val="1"/>
        <c:lblAlgn val="ctr"/>
        <c:lblOffset val="100"/>
        <c:noMultiLvlLbl val="0"/>
      </c:catAx>
      <c:valAx>
        <c:axId val="2014873439"/>
        <c:scaling>
          <c:orientation val="minMax"/>
          <c:max val="4"/>
        </c:scaling>
        <c:delete val="1"/>
        <c:axPos val="l"/>
        <c:numFmt formatCode="0.00" sourceLinked="1"/>
        <c:majorTickMark val="out"/>
        <c:minorTickMark val="none"/>
        <c:tickLblPos val="nextTo"/>
        <c:crossAx val="20199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086364204474436E-2"/>
          <c:y val="2.9982870916765447E-2"/>
          <c:w val="0.92488376452943377"/>
          <c:h val="0.505917919336411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'Sheet3 (4)'!$C$6</c:f>
              <c:strCache>
                <c:ptCount val="1"/>
                <c:pt idx="0">
                  <c:v>DHH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F882-254B-90DA-2448D03EAF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'Sheet3 (4)'!$A$7:$B$17</c:f>
              <c:multiLvlStrCache>
                <c:ptCount val="10"/>
                <c:lvl>
                  <c:pt idx="0">
                    <c:v>Metro teaching</c:v>
                  </c:pt>
                  <c:pt idx="1">
                    <c:v>Metro non-teaching</c:v>
                  </c:pt>
                  <c:pt idx="2">
                    <c:v>Non-metro hospital</c:v>
                  </c:pt>
                  <c:pt idx="4">
                    <c:v>Northeast</c:v>
                  </c:pt>
                  <c:pt idx="5">
                    <c:v>Midwest</c:v>
                  </c:pt>
                  <c:pt idx="6">
                    <c:v>South</c:v>
                  </c:pt>
                  <c:pt idx="7">
                    <c:v>West</c:v>
                  </c:pt>
                  <c:pt idx="9">
                    <c:v>Yes</c:v>
                  </c:pt>
                </c:lvl>
                <c:lvl>
                  <c:pt idx="0">
                    <c:v>HOSPITAL TEACHING STATUS</c:v>
                  </c:pt>
                  <c:pt idx="4">
                    <c:v>HOSPITAL REGION</c:v>
                  </c:pt>
                  <c:pt idx="9">
                    <c:v>PSYCH. DISORDERS</c:v>
                  </c:pt>
                </c:lvl>
              </c:multiLvlStrCache>
            </c:multiLvlStrRef>
          </c:cat>
          <c:val>
            <c:numRef>
              <c:f>'Sheet3 (4)'!$C$7:$C$16</c:f>
              <c:numCache>
                <c:formatCode>0</c:formatCode>
                <c:ptCount val="10"/>
                <c:pt idx="0">
                  <c:v>64.11</c:v>
                </c:pt>
                <c:pt idx="1">
                  <c:v>26.19</c:v>
                </c:pt>
                <c:pt idx="2">
                  <c:v>9.69</c:v>
                </c:pt>
                <c:pt idx="4">
                  <c:v>16.559999999999999</c:v>
                </c:pt>
                <c:pt idx="5">
                  <c:v>24.74</c:v>
                </c:pt>
                <c:pt idx="6">
                  <c:v>37.159999999999997</c:v>
                </c:pt>
                <c:pt idx="7">
                  <c:v>21.53</c:v>
                </c:pt>
                <c:pt idx="9">
                  <c:v>33.229999999999997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82-254B-90DA-2448D03EAFCD}"/>
            </c:ext>
          </c:extLst>
        </c:ser>
        <c:ser>
          <c:idx val="1"/>
          <c:order val="1"/>
          <c:tx>
            <c:strRef>
              <c:f>'Sheet3 (4)'!$D$6</c:f>
              <c:strCache>
                <c:ptCount val="1"/>
                <c:pt idx="0">
                  <c:v>NON-DHH</c:v>
                </c:pt>
              </c:strCache>
            </c:strRef>
          </c:tx>
          <c:spPr>
            <a:solidFill>
              <a:srgbClr val="FF821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'Sheet3 (4)'!$A$7:$B$17</c:f>
              <c:multiLvlStrCache>
                <c:ptCount val="10"/>
                <c:lvl>
                  <c:pt idx="0">
                    <c:v>Metro teaching</c:v>
                  </c:pt>
                  <c:pt idx="1">
                    <c:v>Metro non-teaching</c:v>
                  </c:pt>
                  <c:pt idx="2">
                    <c:v>Non-metro hospital</c:v>
                  </c:pt>
                  <c:pt idx="4">
                    <c:v>Northeast</c:v>
                  </c:pt>
                  <c:pt idx="5">
                    <c:v>Midwest</c:v>
                  </c:pt>
                  <c:pt idx="6">
                    <c:v>South</c:v>
                  </c:pt>
                  <c:pt idx="7">
                    <c:v>West</c:v>
                  </c:pt>
                  <c:pt idx="9">
                    <c:v>Yes</c:v>
                  </c:pt>
                </c:lvl>
                <c:lvl>
                  <c:pt idx="0">
                    <c:v>HOSPITAL TEACHING STATUS</c:v>
                  </c:pt>
                  <c:pt idx="4">
                    <c:v>HOSPITAL REGION</c:v>
                  </c:pt>
                  <c:pt idx="9">
                    <c:v>PSYCH. DISORDERS</c:v>
                  </c:pt>
                </c:lvl>
              </c:multiLvlStrCache>
            </c:multiLvlStrRef>
          </c:cat>
          <c:val>
            <c:numRef>
              <c:f>'Sheet3 (4)'!$D$7:$D$16</c:f>
              <c:numCache>
                <c:formatCode>0</c:formatCode>
                <c:ptCount val="10"/>
                <c:pt idx="0">
                  <c:v>56.26</c:v>
                </c:pt>
                <c:pt idx="1">
                  <c:v>29.81</c:v>
                </c:pt>
                <c:pt idx="2">
                  <c:v>13.93</c:v>
                </c:pt>
                <c:pt idx="4">
                  <c:v>17.98</c:v>
                </c:pt>
                <c:pt idx="5">
                  <c:v>20.399999999999999</c:v>
                </c:pt>
                <c:pt idx="6">
                  <c:v>42.33</c:v>
                </c:pt>
                <c:pt idx="7">
                  <c:v>19.29</c:v>
                </c:pt>
                <c:pt idx="9">
                  <c:v>16.68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82-254B-90DA-2448D03EAF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867262079"/>
        <c:axId val="2015420351"/>
      </c:barChart>
      <c:catAx>
        <c:axId val="1867262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5420351"/>
        <c:crosses val="autoZero"/>
        <c:auto val="1"/>
        <c:lblAlgn val="ctr"/>
        <c:lblOffset val="100"/>
        <c:noMultiLvlLbl val="0"/>
      </c:catAx>
      <c:valAx>
        <c:axId val="2015420351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867262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225747022006862"/>
          <c:y val="1.3146965373091832E-2"/>
          <c:w val="0.219876633259485"/>
          <c:h val="6.73676172726861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'Sheet7 (2)'!$C$6</c:f>
              <c:strCache>
                <c:ptCount val="1"/>
                <c:pt idx="0">
                  <c:v>Unadjusted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DDB-F249-9752-DA30D5007EB7}"/>
              </c:ext>
            </c:extLst>
          </c:dPt>
          <c:dPt>
            <c:idx val="3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DB-F249-9752-DA30D5007EB7}"/>
              </c:ext>
            </c:extLst>
          </c:dPt>
          <c:dLbls>
            <c:dLbl>
              <c:idx val="3"/>
              <c:layout>
                <c:manualLayout>
                  <c:x val="1.541039582875774E-3"/>
                  <c:y val="-1.9455252918287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DB-F249-9752-DA30D5007E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(2)'!$A$7:$B$10</c:f>
              <c:multiLvlStrCache>
                <c:ptCount val="4"/>
                <c:lvl>
                  <c:pt idx="0">
                    <c:v>DHH vs. non-DHH</c:v>
                  </c:pt>
                  <c:pt idx="1">
                    <c:v>Moderation: DHH women vs. DHH men</c:v>
                  </c:pt>
                  <c:pt idx="2">
                    <c:v>DHH vs. non-DHH</c:v>
                  </c:pt>
                  <c:pt idx="3">
                    <c:v>Moderation: DHH women vs. DHH men</c:v>
                  </c:pt>
                </c:lvl>
                <c:lvl>
                  <c:pt idx="0">
                    <c:v>OUD-related ED visit</c:v>
                  </c:pt>
                  <c:pt idx="2">
                    <c:v>Prescribed opioid overdose-related ED visit</c:v>
                  </c:pt>
                </c:lvl>
              </c:multiLvlStrCache>
            </c:multiLvlStrRef>
          </c:cat>
          <c:val>
            <c:numRef>
              <c:f>'Sheet7 (2)'!$C$7:$C$10</c:f>
              <c:numCache>
                <c:formatCode>0.00</c:formatCode>
                <c:ptCount val="4"/>
                <c:pt idx="0">
                  <c:v>1.79</c:v>
                </c:pt>
                <c:pt idx="1">
                  <c:v>1.18</c:v>
                </c:pt>
                <c:pt idx="2">
                  <c:v>1.83</c:v>
                </c:pt>
                <c:pt idx="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B-F249-9752-DA30D5007E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900416"/>
        <c:axId val="678450832"/>
      </c:barChart>
      <c:catAx>
        <c:axId val="67890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200" b="0" i="0" u="none" strike="noStrike" kern="1200" baseline="0">
                <a:ln>
                  <a:noFill/>
                </a:ln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450832"/>
        <c:crosses val="autoZero"/>
        <c:auto val="1"/>
        <c:lblAlgn val="ctr"/>
        <c:lblOffset val="100"/>
        <c:noMultiLvlLbl val="0"/>
      </c:catAx>
      <c:valAx>
        <c:axId val="678450832"/>
        <c:scaling>
          <c:orientation val="minMax"/>
          <c:max val="1.9"/>
        </c:scaling>
        <c:delete val="1"/>
        <c:axPos val="l"/>
        <c:numFmt formatCode="0.00" sourceLinked="1"/>
        <c:majorTickMark val="none"/>
        <c:minorTickMark val="none"/>
        <c:tickLblPos val="nextTo"/>
        <c:crossAx val="678900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'Sheet7 (2)'!$C$6</c:f>
              <c:strCache>
                <c:ptCount val="1"/>
                <c:pt idx="0">
                  <c:v>Unadjusted</c:v>
                </c:pt>
              </c:strCache>
            </c:strRef>
          </c:tx>
          <c:spPr>
            <a:solidFill>
              <a:srgbClr val="0070C0">
                <a:alpha val="17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>
                        <a:alpha val="16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(2)'!$A$7:$B$10</c:f>
              <c:multiLvlStrCache>
                <c:ptCount val="4"/>
                <c:lvl>
                  <c:pt idx="0">
                    <c:v>DHH vs. non-DHH</c:v>
                  </c:pt>
                  <c:pt idx="1">
                    <c:v>DHH women vs. DHH men</c:v>
                  </c:pt>
                  <c:pt idx="2">
                    <c:v>DHH vs. non-DHH</c:v>
                  </c:pt>
                  <c:pt idx="3">
                    <c:v>DHH women vs. DHH men</c:v>
                  </c:pt>
                </c:lvl>
                <c:lvl>
                  <c:pt idx="0">
                    <c:v>OUD-related ED visit</c:v>
                  </c:pt>
                  <c:pt idx="2">
                    <c:v>Prescribed opioid overdose-related ED visit</c:v>
                  </c:pt>
                </c:lvl>
              </c:multiLvlStrCache>
            </c:multiLvlStrRef>
          </c:cat>
          <c:val>
            <c:numRef>
              <c:f>'Sheet7 (2)'!$C$7:$C$10</c:f>
              <c:numCache>
                <c:formatCode>0.00</c:formatCode>
                <c:ptCount val="4"/>
                <c:pt idx="0">
                  <c:v>1.79</c:v>
                </c:pt>
                <c:pt idx="1">
                  <c:v>1.18</c:v>
                </c:pt>
                <c:pt idx="2">
                  <c:v>1.83</c:v>
                </c:pt>
                <c:pt idx="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B-F249-9752-DA30D5007E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900416"/>
        <c:axId val="678450832"/>
      </c:barChart>
      <c:catAx>
        <c:axId val="67890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2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450832"/>
        <c:crosses val="autoZero"/>
        <c:auto val="1"/>
        <c:lblAlgn val="ctr"/>
        <c:lblOffset val="100"/>
        <c:noMultiLvlLbl val="0"/>
      </c:catAx>
      <c:valAx>
        <c:axId val="678450832"/>
        <c:scaling>
          <c:orientation val="minMax"/>
          <c:max val="1.9"/>
        </c:scaling>
        <c:delete val="1"/>
        <c:axPos val="l"/>
        <c:numFmt formatCode="0.00" sourceLinked="1"/>
        <c:majorTickMark val="none"/>
        <c:minorTickMark val="none"/>
        <c:tickLblPos val="nextTo"/>
        <c:crossAx val="678900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'Sheet7 (2)'!$D$6</c:f>
              <c:strCache>
                <c:ptCount val="1"/>
                <c:pt idx="0">
                  <c:v>Model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BA-C040-B31A-8C2DFDDC34C9}"/>
              </c:ext>
            </c:extLst>
          </c:dPt>
          <c:dPt>
            <c:idx val="3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8BA-C040-B31A-8C2DFDDC34C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00007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8BA-C040-B31A-8C2DFDDC34C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00007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8BA-C040-B31A-8C2DFDDC34C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00007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8BA-C040-B31A-8C2DFDDC34C9}"/>
                </c:ext>
              </c:extLst>
            </c:dLbl>
            <c:dLbl>
              <c:idx val="3"/>
              <c:layout>
                <c:manualLayout>
                  <c:x val="1.541039582875774E-3"/>
                  <c:y val="-1.53750792966688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00007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BA-C040-B31A-8C2DFDDC34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7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(2)'!$A$7:$B$10</c:f>
              <c:multiLvlStrCache>
                <c:ptCount val="4"/>
                <c:lvl>
                  <c:pt idx="0">
                    <c:v>DHH vs. non-DHH</c:v>
                  </c:pt>
                  <c:pt idx="1">
                    <c:v>Moderation: DHH women vs. DHH men</c:v>
                  </c:pt>
                  <c:pt idx="2">
                    <c:v>DHH vs. non-DHH</c:v>
                  </c:pt>
                  <c:pt idx="3">
                    <c:v>Moderation: DHH women vs. DHH men</c:v>
                  </c:pt>
                </c:lvl>
                <c:lvl>
                  <c:pt idx="0">
                    <c:v>OUD-related ED visit</c:v>
                  </c:pt>
                  <c:pt idx="2">
                    <c:v>Prescribed opioid overdose-related ED visit</c:v>
                  </c:pt>
                </c:lvl>
              </c:multiLvlStrCache>
            </c:multiLvlStrRef>
          </c:cat>
          <c:val>
            <c:numRef>
              <c:f>'Sheet7 (2)'!$D$7:$D$10</c:f>
              <c:numCache>
                <c:formatCode>0.00</c:formatCode>
                <c:ptCount val="4"/>
                <c:pt idx="0">
                  <c:v>1.55</c:v>
                </c:pt>
                <c:pt idx="1">
                  <c:v>1.1599999999999999</c:v>
                </c:pt>
                <c:pt idx="2">
                  <c:v>1.54</c:v>
                </c:pt>
                <c:pt idx="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BA-C040-B31A-8C2DFDDC3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900416"/>
        <c:axId val="678450832"/>
      </c:barChart>
      <c:catAx>
        <c:axId val="67890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7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450832"/>
        <c:crosses val="autoZero"/>
        <c:auto val="1"/>
        <c:lblAlgn val="ctr"/>
        <c:lblOffset val="100"/>
        <c:noMultiLvlLbl val="0"/>
      </c:catAx>
      <c:valAx>
        <c:axId val="678450832"/>
        <c:scaling>
          <c:orientation val="minMax"/>
          <c:max val="1.9"/>
        </c:scaling>
        <c:delete val="1"/>
        <c:axPos val="l"/>
        <c:numFmt formatCode="0.00" sourceLinked="1"/>
        <c:majorTickMark val="none"/>
        <c:minorTickMark val="none"/>
        <c:tickLblPos val="nextTo"/>
        <c:crossAx val="678900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73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'Sheet7 (2)'!$C$6</c:f>
              <c:strCache>
                <c:ptCount val="1"/>
                <c:pt idx="0">
                  <c:v>Unadjusted</c:v>
                </c:pt>
              </c:strCache>
            </c:strRef>
          </c:tx>
          <c:spPr>
            <a:solidFill>
              <a:srgbClr val="0070C0">
                <a:alpha val="17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>
                        <a:alpha val="16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(2)'!$A$7:$B$10</c:f>
              <c:multiLvlStrCache>
                <c:ptCount val="4"/>
                <c:lvl>
                  <c:pt idx="0">
                    <c:v>DHH vs. non-DHH</c:v>
                  </c:pt>
                  <c:pt idx="1">
                    <c:v>DHH women vs. DHH men</c:v>
                  </c:pt>
                  <c:pt idx="2">
                    <c:v>DHH vs. non-DHH</c:v>
                  </c:pt>
                  <c:pt idx="3">
                    <c:v>DHH women vs. DHH men</c:v>
                  </c:pt>
                </c:lvl>
                <c:lvl>
                  <c:pt idx="0">
                    <c:v>OUD-related ED visit</c:v>
                  </c:pt>
                  <c:pt idx="2">
                    <c:v>Prescribed opioid overdose-related ED visit</c:v>
                  </c:pt>
                </c:lvl>
              </c:multiLvlStrCache>
            </c:multiLvlStrRef>
          </c:cat>
          <c:val>
            <c:numRef>
              <c:f>'Sheet7 (2)'!$C$7:$C$10</c:f>
              <c:numCache>
                <c:formatCode>0.00</c:formatCode>
                <c:ptCount val="4"/>
                <c:pt idx="0">
                  <c:v>1.79</c:v>
                </c:pt>
                <c:pt idx="1">
                  <c:v>1.18</c:v>
                </c:pt>
                <c:pt idx="2">
                  <c:v>1.83</c:v>
                </c:pt>
                <c:pt idx="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B-F249-9752-DA30D5007E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900416"/>
        <c:axId val="678450832"/>
      </c:barChart>
      <c:catAx>
        <c:axId val="67890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2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450832"/>
        <c:crosses val="autoZero"/>
        <c:auto val="1"/>
        <c:lblAlgn val="ctr"/>
        <c:lblOffset val="100"/>
        <c:noMultiLvlLbl val="0"/>
      </c:catAx>
      <c:valAx>
        <c:axId val="678450832"/>
        <c:scaling>
          <c:orientation val="minMax"/>
          <c:max val="1.9"/>
        </c:scaling>
        <c:delete val="1"/>
        <c:axPos val="l"/>
        <c:numFmt formatCode="0.00" sourceLinked="1"/>
        <c:majorTickMark val="none"/>
        <c:minorTickMark val="none"/>
        <c:tickLblPos val="nextTo"/>
        <c:crossAx val="678900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'Sheet7 (2)'!$D$6</c:f>
              <c:strCache>
                <c:ptCount val="1"/>
                <c:pt idx="0">
                  <c:v>Model 1</c:v>
                </c:pt>
              </c:strCache>
            </c:strRef>
          </c:tx>
          <c:spPr>
            <a:solidFill>
              <a:srgbClr val="0070C0">
                <a:alpha val="4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000073">
                          <a:alpha val="10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8BA-C040-B31A-8C2DFDDC34C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000073">
                          <a:alpha val="10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8BA-C040-B31A-8C2DFDDC34C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000073">
                          <a:alpha val="10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8BA-C040-B31A-8C2DFDDC34C9}"/>
                </c:ext>
              </c:extLst>
            </c:dLbl>
            <c:dLbl>
              <c:idx val="3"/>
              <c:layout>
                <c:manualLayout>
                  <c:x val="1.541039582875774E-3"/>
                  <c:y val="-1.53750792966688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000073">
                          <a:alpha val="10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BA-C040-B31A-8C2DFDDC34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73">
                        <a:alpha val="10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(2)'!$A$7:$B$10</c:f>
              <c:multiLvlStrCache>
                <c:ptCount val="4"/>
                <c:lvl>
                  <c:pt idx="0">
                    <c:v>DHH vs. non-DHH</c:v>
                  </c:pt>
                  <c:pt idx="1">
                    <c:v>DHH women vs. DHH men</c:v>
                  </c:pt>
                  <c:pt idx="2">
                    <c:v>DHH vs. non-DHH</c:v>
                  </c:pt>
                  <c:pt idx="3">
                    <c:v>DHH women vs. DHH men</c:v>
                  </c:pt>
                </c:lvl>
                <c:lvl>
                  <c:pt idx="0">
                    <c:v>OUD-related ED visit</c:v>
                  </c:pt>
                  <c:pt idx="2">
                    <c:v>Prescribed opioid overdose-related ED visit</c:v>
                  </c:pt>
                </c:lvl>
              </c:multiLvlStrCache>
            </c:multiLvlStrRef>
          </c:cat>
          <c:val>
            <c:numRef>
              <c:f>'Sheet7 (2)'!$D$7:$D$10</c:f>
              <c:numCache>
                <c:formatCode>0.00</c:formatCode>
                <c:ptCount val="4"/>
                <c:pt idx="0">
                  <c:v>1.55</c:v>
                </c:pt>
                <c:pt idx="1">
                  <c:v>1.1599999999999999</c:v>
                </c:pt>
                <c:pt idx="2">
                  <c:v>1.54</c:v>
                </c:pt>
                <c:pt idx="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BA-C040-B31A-8C2DFDDC3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900416"/>
        <c:axId val="678450832"/>
      </c:barChart>
      <c:catAx>
        <c:axId val="67890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450832"/>
        <c:crosses val="autoZero"/>
        <c:auto val="1"/>
        <c:lblAlgn val="ctr"/>
        <c:lblOffset val="100"/>
        <c:noMultiLvlLbl val="0"/>
      </c:catAx>
      <c:valAx>
        <c:axId val="678450832"/>
        <c:scaling>
          <c:orientation val="minMax"/>
          <c:max val="1.9"/>
        </c:scaling>
        <c:delete val="1"/>
        <c:axPos val="l"/>
        <c:numFmt formatCode="0.00" sourceLinked="1"/>
        <c:majorTickMark val="none"/>
        <c:minorTickMark val="none"/>
        <c:tickLblPos val="nextTo"/>
        <c:crossAx val="678900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73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'Sheet7 (2)'!$E$6</c:f>
              <c:strCache>
                <c:ptCount val="1"/>
                <c:pt idx="0">
                  <c:v>Model 2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43-E048-9789-D6BEFF9C16ED}"/>
              </c:ext>
            </c:extLst>
          </c:dPt>
          <c:dPt>
            <c:idx val="3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C43-E048-9789-D6BEFF9C16E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007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(2)'!$A$7:$B$10</c:f>
              <c:multiLvlStrCache>
                <c:ptCount val="4"/>
                <c:lvl>
                  <c:pt idx="0">
                    <c:v>DHH vs. non-DHH</c:v>
                  </c:pt>
                  <c:pt idx="1">
                    <c:v>Moderation: DHH women vs. DHH men</c:v>
                  </c:pt>
                  <c:pt idx="2">
                    <c:v>DHH vs. non-DHH</c:v>
                  </c:pt>
                  <c:pt idx="3">
                    <c:v>Moderation: DHH women vs. DHH men</c:v>
                  </c:pt>
                </c:lvl>
                <c:lvl>
                  <c:pt idx="0">
                    <c:v>OUD-related ED visit</c:v>
                  </c:pt>
                  <c:pt idx="2">
                    <c:v>Prescribed opioid overdose-related ED visit</c:v>
                  </c:pt>
                </c:lvl>
              </c:multiLvlStrCache>
            </c:multiLvlStrRef>
          </c:cat>
          <c:val>
            <c:numRef>
              <c:f>'Sheet7 (2)'!$E$7:$E$10</c:f>
              <c:numCache>
                <c:formatCode>0.00</c:formatCode>
                <c:ptCount val="4"/>
                <c:pt idx="0">
                  <c:v>1.51</c:v>
                </c:pt>
                <c:pt idx="1">
                  <c:v>1.1499999999999999</c:v>
                </c:pt>
                <c:pt idx="2">
                  <c:v>1.52</c:v>
                </c:pt>
                <c:pt idx="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43-E048-9789-D6BEFF9C16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900416"/>
        <c:axId val="678450832"/>
      </c:barChart>
      <c:catAx>
        <c:axId val="67890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7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450832"/>
        <c:crosses val="autoZero"/>
        <c:auto val="1"/>
        <c:lblAlgn val="ctr"/>
        <c:lblOffset val="100"/>
        <c:noMultiLvlLbl val="0"/>
      </c:catAx>
      <c:valAx>
        <c:axId val="678450832"/>
        <c:scaling>
          <c:orientation val="minMax"/>
          <c:max val="1.9"/>
        </c:scaling>
        <c:delete val="1"/>
        <c:axPos val="l"/>
        <c:numFmt formatCode="0.00" sourceLinked="1"/>
        <c:majorTickMark val="none"/>
        <c:minorTickMark val="none"/>
        <c:tickLblPos val="nextTo"/>
        <c:crossAx val="678900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73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58237547892719E-2"/>
          <c:y val="3.5087719298245615E-3"/>
          <c:w val="0.96628352490421454"/>
          <c:h val="0.81742616383478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'Sheet7 (3)'!$C$11</c:f>
              <c:strCache>
                <c:ptCount val="1"/>
                <c:pt idx="0">
                  <c:v>Unadjusted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26-864B-8D81-0BF95DEB09E1}"/>
              </c:ext>
            </c:extLst>
          </c:dPt>
          <c:dPt>
            <c:idx val="3"/>
            <c:invertIfNegative val="0"/>
            <c:bubble3D val="0"/>
            <c:spPr>
              <a:solidFill>
                <a:srgbClr val="FF82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326-864B-8D81-0BF95DEB09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'Sheet7 (3)'!$A$12:$B$15</c:f>
              <c:multiLvlStrCache>
                <c:ptCount val="4"/>
                <c:lvl>
                  <c:pt idx="0">
                    <c:v>DHH vs. non-DHH</c:v>
                  </c:pt>
                  <c:pt idx="1">
                    <c:v>Moderation: DHH women vs. DHH men</c:v>
                  </c:pt>
                  <c:pt idx="2">
                    <c:v>DHH vs. non-DHH</c:v>
                  </c:pt>
                  <c:pt idx="3">
                    <c:v>Moderation: DHH women vs. DHH men</c:v>
                  </c:pt>
                </c:lvl>
                <c:lvl>
                  <c:pt idx="0">
                    <c:v>Mortality during OUD-related ED visit</c:v>
                  </c:pt>
                  <c:pt idx="2">
                    <c:v>Mortality during prescribed opioid overdose-related ED visit</c:v>
                  </c:pt>
                </c:lvl>
              </c:multiLvlStrCache>
            </c:multiLvlStrRef>
          </c:cat>
          <c:val>
            <c:numRef>
              <c:f>'Sheet7 (3)'!$C$12:$C$15</c:f>
              <c:numCache>
                <c:formatCode>0.00</c:formatCode>
                <c:ptCount val="4"/>
                <c:pt idx="0">
                  <c:v>2.5299999999999998</c:v>
                </c:pt>
                <c:pt idx="1">
                  <c:v>1</c:v>
                </c:pt>
                <c:pt idx="2">
                  <c:v>3.57</c:v>
                </c:pt>
                <c:pt idx="3" formatCode="General">
                  <c:v>1.52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26-864B-8D81-0BF95DEB0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9969135"/>
        <c:axId val="2014873439"/>
      </c:barChart>
      <c:catAx>
        <c:axId val="201996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4873439"/>
        <c:crosses val="autoZero"/>
        <c:auto val="1"/>
        <c:lblAlgn val="ctr"/>
        <c:lblOffset val="100"/>
        <c:noMultiLvlLbl val="0"/>
      </c:catAx>
      <c:valAx>
        <c:axId val="2014873439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01996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1A149-BF7D-428B-9E2D-EE6287446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4297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38768B2E-3D9C-4AF0-8EC6-DFE9F41F2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84245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25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44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30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3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87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93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139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43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0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in </a:t>
            </a:r>
            <a:r>
              <a:rPr lang="en-US"/>
              <a:t>an acknowledgement of the funder.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14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91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00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17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7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82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58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83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19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53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5A90047-322A-4672-9D43-EEDB02605E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7217C-4F43-4D86-895B-4499C5E6F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E8A21-2010-48CF-808F-64C9F07EA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486400" y="6324600"/>
            <a:ext cx="3429000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500" b="1" dirty="0"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Lurie Institute for Disability Policy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52844A-9E33-41EA-90CB-085F58F96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71C8C-5995-4324-8088-996918384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E1D9-1BD2-47B1-A4A1-571A2C6E2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D070D-83FB-46AA-935D-83DB0B8E4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81DDD-3D75-4551-BB9D-A83EB5D1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4B658-B9D3-4DA2-AE7B-3D307D82F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F07BD-F367-46C7-A9C9-72042F171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75D0D-6580-4A11-BC01-E76CB39DA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E63E9-7657-4373-8E29-9DBBBB28E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4A2263B-488A-4470-903A-65BAB6EC0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895600"/>
            <a:ext cx="8305800" cy="8683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344893"/>
                </a:solidFill>
                <a:latin typeface="+mj-lt"/>
              </a:rPr>
              <a:t>ED visits involving Opioid Use Disorder and Associated Mortalities Among Non-elderly Adults Deaf or Hard of Hearing in the United States: Results from the National Emergency Department Sample (NEDS)</a:t>
            </a:r>
            <a:br>
              <a:rPr lang="en-US" sz="2400" b="1" dirty="0">
                <a:solidFill>
                  <a:srgbClr val="344893"/>
                </a:solidFill>
                <a:latin typeface="+mj-lt"/>
              </a:rPr>
            </a:br>
            <a:br>
              <a:rPr lang="en-US" sz="2400" b="1" dirty="0">
                <a:solidFill>
                  <a:srgbClr val="344893"/>
                </a:solidFill>
                <a:latin typeface="+mj-lt"/>
              </a:rPr>
            </a:br>
            <a:br>
              <a:rPr lang="en-US" sz="2400" b="1" dirty="0">
                <a:solidFill>
                  <a:srgbClr val="344893"/>
                </a:solidFill>
                <a:latin typeface="+mj-lt"/>
                <a:ea typeface="Tahoma" pitchFamily="34" charset="0"/>
                <a:cs typeface="Tahoma" pitchFamily="34" charset="0"/>
              </a:rPr>
            </a:br>
            <a:r>
              <a:rPr lang="en-US" sz="2000" dirty="0">
                <a:solidFill>
                  <a:srgbClr val="344893"/>
                </a:solidFill>
                <a:latin typeface="+mj-lt"/>
              </a:rPr>
              <a:t>Ilhom Akobirshoev, PhD, MA, MSW</a:t>
            </a:r>
            <a:br>
              <a:rPr lang="en-US" sz="2000" dirty="0">
                <a:solidFill>
                  <a:srgbClr val="344893"/>
                </a:solidFill>
                <a:latin typeface="+mj-lt"/>
              </a:rPr>
            </a:br>
            <a:r>
              <a:rPr lang="en-US" sz="2000" dirty="0">
                <a:solidFill>
                  <a:srgbClr val="344893"/>
                </a:solidFill>
                <a:latin typeface="+mj-lt"/>
              </a:rPr>
              <a:t>Monika Mitra, PhD</a:t>
            </a:r>
            <a:br>
              <a:rPr lang="en-US" sz="2000" dirty="0">
                <a:solidFill>
                  <a:srgbClr val="344893"/>
                </a:solidFill>
                <a:latin typeface="+mj-lt"/>
              </a:rPr>
            </a:br>
            <a:r>
              <a:rPr lang="en-US" sz="2000" dirty="0">
                <a:solidFill>
                  <a:srgbClr val="344893"/>
                </a:solidFill>
                <a:latin typeface="+mj-lt"/>
              </a:rPr>
              <a:t>Frank, </a:t>
            </a:r>
            <a:r>
              <a:rPr lang="en-US" sz="2000" dirty="0" err="1">
                <a:solidFill>
                  <a:srgbClr val="344893"/>
                </a:solidFill>
                <a:latin typeface="+mj-lt"/>
              </a:rPr>
              <a:t>S.Li</a:t>
            </a:r>
            <a:r>
              <a:rPr lang="en-US" sz="2000" dirty="0">
                <a:solidFill>
                  <a:srgbClr val="344893"/>
                </a:solidFill>
                <a:latin typeface="+mj-lt"/>
              </a:rPr>
              <a:t>, MPP</a:t>
            </a:r>
            <a:br>
              <a:rPr lang="en-US" sz="2000" dirty="0">
                <a:solidFill>
                  <a:srgbClr val="344893"/>
                </a:solidFill>
                <a:latin typeface="+mj-lt"/>
              </a:rPr>
            </a:br>
            <a:br>
              <a:rPr lang="en-US" sz="2000" b="1" dirty="0">
                <a:solidFill>
                  <a:srgbClr val="344893"/>
                </a:solidFill>
                <a:latin typeface="+mj-lt"/>
              </a:rPr>
            </a:br>
            <a:br>
              <a:rPr lang="en-US" sz="2400" b="1" dirty="0">
                <a:solidFill>
                  <a:srgbClr val="344893"/>
                </a:solidFill>
                <a:latin typeface="+mj-lt"/>
              </a:rPr>
            </a:br>
            <a:r>
              <a:rPr lang="en-US" sz="1800" dirty="0">
                <a:solidFill>
                  <a:srgbClr val="344893"/>
                </a:solidFill>
                <a:latin typeface="+mj-lt"/>
              </a:rPr>
              <a:t> 11 February 2020</a:t>
            </a:r>
            <a:br>
              <a:rPr lang="en-US" sz="1800" dirty="0">
                <a:solidFill>
                  <a:srgbClr val="344893"/>
                </a:solidFill>
                <a:latin typeface="+mj-lt"/>
              </a:rPr>
            </a:br>
            <a:br>
              <a:rPr lang="en-US" sz="1800" dirty="0">
                <a:solidFill>
                  <a:srgbClr val="344893"/>
                </a:solidFill>
                <a:latin typeface="+mj-lt"/>
              </a:rPr>
            </a:br>
            <a:r>
              <a:rPr lang="en-US" sz="1800" dirty="0">
                <a:solidFill>
                  <a:srgbClr val="344893"/>
                </a:solidFill>
                <a:latin typeface="+mj-lt"/>
              </a:rPr>
              <a:t>Annual Disability Statistics Compendium</a:t>
            </a:r>
            <a:br>
              <a:rPr lang="en-US" sz="1800" dirty="0">
                <a:solidFill>
                  <a:srgbClr val="344893"/>
                </a:solidFill>
                <a:latin typeface="+mj-lt"/>
              </a:rPr>
            </a:br>
            <a:br>
              <a:rPr lang="en-US" sz="1800" dirty="0">
                <a:solidFill>
                  <a:srgbClr val="344893"/>
                </a:solidFill>
                <a:latin typeface="+mj-lt"/>
              </a:rPr>
            </a:br>
            <a:r>
              <a:rPr lang="en-US" sz="1800" dirty="0">
                <a:solidFill>
                  <a:srgbClr val="344893"/>
                </a:solidFill>
                <a:latin typeface="+mj-lt"/>
              </a:rPr>
              <a:t>Washington, DC</a:t>
            </a:r>
            <a:endParaRPr lang="en-US" sz="2400" b="1" dirty="0">
              <a:solidFill>
                <a:schemeClr val="bg1">
                  <a:lumMod val="7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pic>
        <p:nvPicPr>
          <p:cNvPr id="6" name="Picture 5" descr="brandeis header">
            <a:extLst>
              <a:ext uri="{FF2B5EF4-FFF2-40B4-BE49-F238E27FC236}">
                <a16:creationId xmlns:a16="http://schemas.microsoft.com/office/drawing/2014/main" id="{C29ED2D8-F5E0-BD4F-AAF2-5AC19FFF9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0752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696202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300" b="1" dirty="0">
                <a:solidFill>
                  <a:srgbClr val="FF0000"/>
                </a:solidFill>
                <a:latin typeface="+mj-lt"/>
              </a:rPr>
              <a:t>RESULTS:    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Unadjusted association between DHH status and OUD-related ED visits among U.S. non-elderly adults         (18-64 years old), OR, N=702,185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6800" y="5691969"/>
            <a:ext cx="7846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*p &lt; .05; ** p &lt; .01; *** p &lt; .001</a:t>
            </a:r>
          </a:p>
          <a:p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Covariates: </a:t>
            </a:r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None</a:t>
            </a:r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06B7F4-2179-9842-9D26-4494B772BD37}"/>
              </a:ext>
            </a:extLst>
          </p:cNvPr>
          <p:cNvGrpSpPr/>
          <p:nvPr/>
        </p:nvGrpSpPr>
        <p:grpSpPr>
          <a:xfrm>
            <a:off x="4800600" y="1421804"/>
            <a:ext cx="3608772" cy="1778595"/>
            <a:chOff x="6223317" y="1955325"/>
            <a:chExt cx="3207798" cy="1974733"/>
          </a:xfrm>
        </p:grpSpPr>
        <p:sp>
          <p:nvSpPr>
            <p:cNvPr id="13" name="TextBox 2">
              <a:extLst>
                <a:ext uri="{FF2B5EF4-FFF2-40B4-BE49-F238E27FC236}">
                  <a16:creationId xmlns:a16="http://schemas.microsoft.com/office/drawing/2014/main" id="{C39A3016-CF10-3346-84C5-72A248F6BABB}"/>
                </a:ext>
              </a:extLst>
            </p:cNvPr>
            <p:cNvSpPr txBox="1"/>
            <p:nvPr/>
          </p:nvSpPr>
          <p:spPr>
            <a:xfrm>
              <a:off x="6705643" y="1955325"/>
              <a:ext cx="2725472" cy="5519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b="1" dirty="0">
                  <a:solidFill>
                    <a:schemeClr val="bg1"/>
                  </a:solidFill>
                </a:rPr>
                <a:t>OR=1.00 (referent: Non-DHH)</a:t>
              </a:r>
            </a:p>
          </p:txBody>
        </p:sp>
        <p:cxnSp>
          <p:nvCxnSpPr>
            <p:cNvPr id="15" name="Elbow Connector 14">
              <a:extLst>
                <a:ext uri="{FF2B5EF4-FFF2-40B4-BE49-F238E27FC236}">
                  <a16:creationId xmlns:a16="http://schemas.microsoft.com/office/drawing/2014/main" id="{84F6FEC6-4FF7-174A-8483-51F17AAB2B65}"/>
                </a:ext>
              </a:extLst>
            </p:cNvPr>
            <p:cNvCxnSpPr>
              <a:cxnSpLocks/>
              <a:stCxn id="13" idx="1"/>
            </p:cNvCxnSpPr>
            <p:nvPr/>
          </p:nvCxnSpPr>
          <p:spPr>
            <a:xfrm rot="10800000" flipV="1">
              <a:off x="6223317" y="2231313"/>
              <a:ext cx="482326" cy="1698745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5" descr="brandeis header">
            <a:extLst>
              <a:ext uri="{FF2B5EF4-FFF2-40B4-BE49-F238E27FC236}">
                <a16:creationId xmlns:a16="http://schemas.microsoft.com/office/drawing/2014/main" id="{4ABD5167-2433-A243-9299-CD200A31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68FAB14B-74EF-9842-BA4F-2883A31269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408788"/>
              </p:ext>
            </p:extLst>
          </p:nvPr>
        </p:nvGraphicFramePr>
        <p:xfrm>
          <a:off x="838200" y="1837198"/>
          <a:ext cx="8241190" cy="326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703722B-A875-C04D-BEEF-6033AB55ECC4}"/>
              </a:ext>
            </a:extLst>
          </p:cNvPr>
          <p:cNvCxnSpPr/>
          <p:nvPr/>
        </p:nvCxnSpPr>
        <p:spPr>
          <a:xfrm>
            <a:off x="1295400" y="3200400"/>
            <a:ext cx="7391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616C50C-4492-CA42-9F3B-497AE7421850}"/>
              </a:ext>
            </a:extLst>
          </p:cNvPr>
          <p:cNvSpPr txBox="1"/>
          <p:nvPr/>
        </p:nvSpPr>
        <p:spPr>
          <a:xfrm>
            <a:off x="2020486" y="17125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23178D-DE82-A84A-A6C9-37494A6838C0}"/>
              </a:ext>
            </a:extLst>
          </p:cNvPr>
          <p:cNvSpPr txBox="1"/>
          <p:nvPr/>
        </p:nvSpPr>
        <p:spPr>
          <a:xfrm>
            <a:off x="4038600" y="253563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B602429-0EE1-FA40-83BC-5A570EAFF39B}"/>
              </a:ext>
            </a:extLst>
          </p:cNvPr>
          <p:cNvSpPr txBox="1"/>
          <p:nvPr/>
        </p:nvSpPr>
        <p:spPr>
          <a:xfrm>
            <a:off x="6017657" y="166039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1151480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696202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300" b="1" dirty="0">
                <a:solidFill>
                  <a:srgbClr val="FF0000"/>
                </a:solidFill>
                <a:latin typeface="+mj-lt"/>
              </a:rPr>
              <a:t>RESULTS:    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Adjusted (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Model 1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) association between DHH status and OUD-related ED visits among U.S. non-elderly adults (18-64 years old), OR, N=702,185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6800" y="5691969"/>
            <a:ext cx="784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*p &lt; .05; ** p &lt; .01; *** p &lt; .001</a:t>
            </a:r>
          </a:p>
          <a:p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Covariates: </a:t>
            </a:r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age, type of health insurance, median household income for patients' zip code, hospital teaching status, and region of the hospital</a:t>
            </a:r>
          </a:p>
        </p:txBody>
      </p:sp>
      <p:pic>
        <p:nvPicPr>
          <p:cNvPr id="16" name="Picture 5" descr="brandeis header">
            <a:extLst>
              <a:ext uri="{FF2B5EF4-FFF2-40B4-BE49-F238E27FC236}">
                <a16:creationId xmlns:a16="http://schemas.microsoft.com/office/drawing/2014/main" id="{4ABD5167-2433-A243-9299-CD200A31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68FAB14B-74EF-9842-BA4F-2883A31269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3937693"/>
              </p:ext>
            </p:extLst>
          </p:nvPr>
        </p:nvGraphicFramePr>
        <p:xfrm>
          <a:off x="838200" y="1837198"/>
          <a:ext cx="8241190" cy="326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89D6E0C4-FF09-A945-A864-8FE53C9EAD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352418"/>
              </p:ext>
            </p:extLst>
          </p:nvPr>
        </p:nvGraphicFramePr>
        <p:xfrm>
          <a:off x="838200" y="1797050"/>
          <a:ext cx="8241190" cy="3304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984FE326-B191-9D46-A5C0-E05071DBB2DA}"/>
              </a:ext>
            </a:extLst>
          </p:cNvPr>
          <p:cNvGrpSpPr/>
          <p:nvPr/>
        </p:nvGrpSpPr>
        <p:grpSpPr>
          <a:xfrm>
            <a:off x="4800600" y="1421804"/>
            <a:ext cx="3608772" cy="1778595"/>
            <a:chOff x="6223317" y="1955325"/>
            <a:chExt cx="3207798" cy="1974733"/>
          </a:xfrm>
        </p:grpSpPr>
        <p:sp>
          <p:nvSpPr>
            <p:cNvPr id="20" name="TextBox 2">
              <a:extLst>
                <a:ext uri="{FF2B5EF4-FFF2-40B4-BE49-F238E27FC236}">
                  <a16:creationId xmlns:a16="http://schemas.microsoft.com/office/drawing/2014/main" id="{130E6F34-C064-4646-A02C-97BC45EF6ED1}"/>
                </a:ext>
              </a:extLst>
            </p:cNvPr>
            <p:cNvSpPr txBox="1"/>
            <p:nvPr/>
          </p:nvSpPr>
          <p:spPr>
            <a:xfrm>
              <a:off x="6705643" y="1955325"/>
              <a:ext cx="2725472" cy="5519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b="1" dirty="0">
                  <a:solidFill>
                    <a:schemeClr val="bg1"/>
                  </a:solidFill>
                </a:rPr>
                <a:t>OR=1.00 (referent: Non-DHH)</a:t>
              </a:r>
            </a:p>
          </p:txBody>
        </p:sp>
        <p:cxnSp>
          <p:nvCxnSpPr>
            <p:cNvPr id="21" name="Elbow Connector 20">
              <a:extLst>
                <a:ext uri="{FF2B5EF4-FFF2-40B4-BE49-F238E27FC236}">
                  <a16:creationId xmlns:a16="http://schemas.microsoft.com/office/drawing/2014/main" id="{6F509D80-AA1A-E043-9B57-32ED42B84023}"/>
                </a:ext>
              </a:extLst>
            </p:cNvPr>
            <p:cNvCxnSpPr>
              <a:cxnSpLocks/>
              <a:stCxn id="20" idx="1"/>
            </p:cNvCxnSpPr>
            <p:nvPr/>
          </p:nvCxnSpPr>
          <p:spPr>
            <a:xfrm rot="10800000" flipV="1">
              <a:off x="6223317" y="2231313"/>
              <a:ext cx="482326" cy="1698745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872634-62C2-2D48-88F7-E4B07C5C8A80}"/>
              </a:ext>
            </a:extLst>
          </p:cNvPr>
          <p:cNvCxnSpPr/>
          <p:nvPr/>
        </p:nvCxnSpPr>
        <p:spPr>
          <a:xfrm>
            <a:off x="1295400" y="3200400"/>
            <a:ext cx="7391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F7A148C-3ABB-CC40-AF65-194B88E2878F}"/>
              </a:ext>
            </a:extLst>
          </p:cNvPr>
          <p:cNvSpPr txBox="1"/>
          <p:nvPr/>
        </p:nvSpPr>
        <p:spPr>
          <a:xfrm>
            <a:off x="2057400" y="198978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0BB17F-7BA2-6048-A4FB-F7C1892BDCD9}"/>
              </a:ext>
            </a:extLst>
          </p:cNvPr>
          <p:cNvSpPr txBox="1"/>
          <p:nvPr/>
        </p:nvSpPr>
        <p:spPr>
          <a:xfrm>
            <a:off x="4070011" y="252009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1C0FF4-509B-754B-A97C-55810F5476D5}"/>
              </a:ext>
            </a:extLst>
          </p:cNvPr>
          <p:cNvSpPr txBox="1"/>
          <p:nvPr/>
        </p:nvSpPr>
        <p:spPr>
          <a:xfrm>
            <a:off x="6019800" y="202972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3790070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696202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300" b="1" dirty="0">
                <a:solidFill>
                  <a:srgbClr val="FF0000"/>
                </a:solidFill>
                <a:latin typeface="+mj-lt"/>
              </a:rPr>
              <a:t>RESULTS:    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Adjusted (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Model 2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) association between DHH status and OUD-related ED visits among U.S. non-elderly adults (18-64 years old), OR, N=702,185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6800" y="5691969"/>
            <a:ext cx="784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*p &lt; .05; ** p &lt; .01; *** p &lt; .001</a:t>
            </a:r>
          </a:p>
          <a:p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Covariates: age, type of health insurance, median household income for patients' zip code, hospital teaching status, and region of the hospital, </a:t>
            </a:r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psychiatric disorders</a:t>
            </a:r>
            <a:endParaRPr 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6" name="Picture 5" descr="brandeis header">
            <a:extLst>
              <a:ext uri="{FF2B5EF4-FFF2-40B4-BE49-F238E27FC236}">
                <a16:creationId xmlns:a16="http://schemas.microsoft.com/office/drawing/2014/main" id="{4ABD5167-2433-A243-9299-CD200A31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68FAB14B-74EF-9842-BA4F-2883A31269D9}"/>
              </a:ext>
            </a:extLst>
          </p:cNvPr>
          <p:cNvGraphicFramePr>
            <a:graphicFrameLocks/>
          </p:cNvGraphicFramePr>
          <p:nvPr/>
        </p:nvGraphicFramePr>
        <p:xfrm>
          <a:off x="838200" y="1837198"/>
          <a:ext cx="8241190" cy="326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89D6E0C4-FF09-A945-A864-8FE53C9EAD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832579"/>
              </p:ext>
            </p:extLst>
          </p:nvPr>
        </p:nvGraphicFramePr>
        <p:xfrm>
          <a:off x="838200" y="1797050"/>
          <a:ext cx="8241190" cy="3304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BE80869F-3792-224D-BCEC-EA46ADDAD7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7438021"/>
              </p:ext>
            </p:extLst>
          </p:nvPr>
        </p:nvGraphicFramePr>
        <p:xfrm>
          <a:off x="838200" y="1797050"/>
          <a:ext cx="8241190" cy="3304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DC35BAE7-A2D4-D04A-935A-E53A54419FF4}"/>
              </a:ext>
            </a:extLst>
          </p:cNvPr>
          <p:cNvSpPr txBox="1"/>
          <p:nvPr/>
        </p:nvSpPr>
        <p:spPr>
          <a:xfrm>
            <a:off x="1996905" y="206732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5B5AEF-5B56-0142-88AC-2D00EC484DC3}"/>
              </a:ext>
            </a:extLst>
          </p:cNvPr>
          <p:cNvSpPr txBox="1"/>
          <p:nvPr/>
        </p:nvSpPr>
        <p:spPr>
          <a:xfrm>
            <a:off x="4038600" y="258341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99DD69-2E57-B84A-AFC1-0A48FAB9D3C8}"/>
              </a:ext>
            </a:extLst>
          </p:cNvPr>
          <p:cNvSpPr txBox="1"/>
          <p:nvPr/>
        </p:nvSpPr>
        <p:spPr>
          <a:xfrm>
            <a:off x="6019800" y="202972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A505EF4-D09B-9F4A-B032-09FE34DC650B}"/>
              </a:ext>
            </a:extLst>
          </p:cNvPr>
          <p:cNvGrpSpPr/>
          <p:nvPr/>
        </p:nvGrpSpPr>
        <p:grpSpPr>
          <a:xfrm>
            <a:off x="4800600" y="1421804"/>
            <a:ext cx="3608772" cy="1778595"/>
            <a:chOff x="6223317" y="1955325"/>
            <a:chExt cx="3207798" cy="1974733"/>
          </a:xfrm>
        </p:grpSpPr>
        <p:sp>
          <p:nvSpPr>
            <p:cNvPr id="30" name="TextBox 2">
              <a:extLst>
                <a:ext uri="{FF2B5EF4-FFF2-40B4-BE49-F238E27FC236}">
                  <a16:creationId xmlns:a16="http://schemas.microsoft.com/office/drawing/2014/main" id="{A50A2635-7452-534C-8BE6-43B1935ED9ED}"/>
                </a:ext>
              </a:extLst>
            </p:cNvPr>
            <p:cNvSpPr txBox="1"/>
            <p:nvPr/>
          </p:nvSpPr>
          <p:spPr>
            <a:xfrm>
              <a:off x="6705643" y="1955325"/>
              <a:ext cx="2725472" cy="5519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b="1" dirty="0">
                  <a:solidFill>
                    <a:schemeClr val="bg1"/>
                  </a:solidFill>
                </a:rPr>
                <a:t>OR=1.00 (referent: Non-DHH)</a:t>
              </a:r>
            </a:p>
          </p:txBody>
        </p:sp>
        <p:cxnSp>
          <p:nvCxnSpPr>
            <p:cNvPr id="31" name="Elbow Connector 30">
              <a:extLst>
                <a:ext uri="{FF2B5EF4-FFF2-40B4-BE49-F238E27FC236}">
                  <a16:creationId xmlns:a16="http://schemas.microsoft.com/office/drawing/2014/main" id="{6D03B29E-6E2A-5D4C-8DD4-3B4A60E64104}"/>
                </a:ext>
              </a:extLst>
            </p:cNvPr>
            <p:cNvCxnSpPr>
              <a:cxnSpLocks/>
              <a:stCxn id="30" idx="1"/>
            </p:cNvCxnSpPr>
            <p:nvPr/>
          </p:nvCxnSpPr>
          <p:spPr>
            <a:xfrm rot="10800000" flipV="1">
              <a:off x="6223317" y="2231313"/>
              <a:ext cx="482326" cy="1698745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0D982E5-5204-7044-8C6D-F5204CA67B29}"/>
              </a:ext>
            </a:extLst>
          </p:cNvPr>
          <p:cNvCxnSpPr/>
          <p:nvPr/>
        </p:nvCxnSpPr>
        <p:spPr>
          <a:xfrm>
            <a:off x="1295400" y="3200400"/>
            <a:ext cx="7391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338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EA18D-B454-3644-9728-B7B0BB7F09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73"/>
                </a:solidFill>
              </a:rPr>
              <a:t>Mortality during OUD-related ED visits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4AA7F-2596-6D41-BB08-89636DF007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36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696202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300" b="1" dirty="0">
                <a:solidFill>
                  <a:srgbClr val="FF0000"/>
                </a:solidFill>
                <a:latin typeface="+mj-lt"/>
              </a:rPr>
              <a:t>RESULTS:   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Unadjusted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 association between DHH status and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mortality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 during OUD-related ED visits among U.S. non-elderly adults (18-64 years old), OR, N=702,185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6800" y="5691969"/>
            <a:ext cx="7846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*p &lt; .05; ** p &lt; .01; *** p &lt; .001</a:t>
            </a:r>
          </a:p>
          <a:p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Covariates: </a:t>
            </a:r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None</a:t>
            </a:r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16" name="Picture 5" descr="brandeis header">
            <a:extLst>
              <a:ext uri="{FF2B5EF4-FFF2-40B4-BE49-F238E27FC236}">
                <a16:creationId xmlns:a16="http://schemas.microsoft.com/office/drawing/2014/main" id="{4ABD5167-2433-A243-9299-CD200A31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9F915FA4-795D-EB4F-984E-10F7CED974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733622"/>
              </p:ext>
            </p:extLst>
          </p:nvPr>
        </p:nvGraphicFramePr>
        <p:xfrm>
          <a:off x="838200" y="1292019"/>
          <a:ext cx="81597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Group 22">
            <a:extLst>
              <a:ext uri="{FF2B5EF4-FFF2-40B4-BE49-F238E27FC236}">
                <a16:creationId xmlns:a16="http://schemas.microsoft.com/office/drawing/2014/main" id="{5F38780F-E5C1-454B-99C3-F11072D035ED}"/>
              </a:ext>
            </a:extLst>
          </p:cNvPr>
          <p:cNvGrpSpPr/>
          <p:nvPr/>
        </p:nvGrpSpPr>
        <p:grpSpPr>
          <a:xfrm>
            <a:off x="2514602" y="2142463"/>
            <a:ext cx="3289576" cy="1769734"/>
            <a:chOff x="6223319" y="1965164"/>
            <a:chExt cx="2924068" cy="1964895"/>
          </a:xfrm>
        </p:grpSpPr>
        <p:sp>
          <p:nvSpPr>
            <p:cNvPr id="24" name="TextBox 2">
              <a:extLst>
                <a:ext uri="{FF2B5EF4-FFF2-40B4-BE49-F238E27FC236}">
                  <a16:creationId xmlns:a16="http://schemas.microsoft.com/office/drawing/2014/main" id="{B8FB9B76-50DE-8647-83CC-C9C0E83DB81A}"/>
                </a:ext>
              </a:extLst>
            </p:cNvPr>
            <p:cNvSpPr txBox="1"/>
            <p:nvPr/>
          </p:nvSpPr>
          <p:spPr>
            <a:xfrm>
              <a:off x="6421915" y="1965164"/>
              <a:ext cx="2725472" cy="375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b="1" dirty="0">
                  <a:solidFill>
                    <a:schemeClr val="bg1"/>
                  </a:solidFill>
                </a:rPr>
                <a:t>OR=1.00 (ref: Non-DHH)</a:t>
              </a:r>
            </a:p>
          </p:txBody>
        </p:sp>
        <p:cxnSp>
          <p:nvCxnSpPr>
            <p:cNvPr id="25" name="Elbow Connector 24">
              <a:extLst>
                <a:ext uri="{FF2B5EF4-FFF2-40B4-BE49-F238E27FC236}">
                  <a16:creationId xmlns:a16="http://schemas.microsoft.com/office/drawing/2014/main" id="{9D86AEC9-0D96-9C42-B1B1-EFD2218CEDA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431524" y="2935065"/>
              <a:ext cx="1786789" cy="203199"/>
            </a:xfrm>
            <a:prstGeom prst="bentConnector3">
              <a:avLst>
                <a:gd name="adj1" fmla="val 1456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7D34A5-0745-F441-A514-C4CAAF1BB8D3}"/>
              </a:ext>
            </a:extLst>
          </p:cNvPr>
          <p:cNvCxnSpPr/>
          <p:nvPr/>
        </p:nvCxnSpPr>
        <p:spPr>
          <a:xfrm>
            <a:off x="1295400" y="3912196"/>
            <a:ext cx="7391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581053E-CA61-6B4B-B992-5AA0B47F0CB6}"/>
              </a:ext>
            </a:extLst>
          </p:cNvPr>
          <p:cNvSpPr txBox="1"/>
          <p:nvPr/>
        </p:nvSpPr>
        <p:spPr>
          <a:xfrm>
            <a:off x="1977886" y="217324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BE0A9F-46E4-2942-ABF6-9088121921C7}"/>
              </a:ext>
            </a:extLst>
          </p:cNvPr>
          <p:cNvSpPr txBox="1"/>
          <p:nvPr/>
        </p:nvSpPr>
        <p:spPr>
          <a:xfrm>
            <a:off x="5943600" y="129952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196400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696202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300" b="1" dirty="0">
                <a:solidFill>
                  <a:srgbClr val="FF0000"/>
                </a:solidFill>
                <a:latin typeface="+mj-lt"/>
              </a:rPr>
              <a:t>RESULTS:    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Adjusted (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Model 1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) association between DHH status and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mortality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 during OUD-related ED visits among U.S. non-elderly adults (18-64 years old), OR, N=702,185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6800" y="5691969"/>
            <a:ext cx="784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*p &lt; .05; ** p &lt; .01; *** p &lt; .001</a:t>
            </a:r>
          </a:p>
          <a:p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Covariates: </a:t>
            </a:r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age, type of health insurance, median household income for patients' zip code, hospital teaching status, and region of the hospital </a:t>
            </a:r>
          </a:p>
        </p:txBody>
      </p:sp>
      <p:pic>
        <p:nvPicPr>
          <p:cNvPr id="16" name="Picture 5" descr="brandeis header">
            <a:extLst>
              <a:ext uri="{FF2B5EF4-FFF2-40B4-BE49-F238E27FC236}">
                <a16:creationId xmlns:a16="http://schemas.microsoft.com/office/drawing/2014/main" id="{4ABD5167-2433-A243-9299-CD200A31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9F915FA4-795D-EB4F-984E-10F7CED974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760535"/>
              </p:ext>
            </p:extLst>
          </p:nvPr>
        </p:nvGraphicFramePr>
        <p:xfrm>
          <a:off x="838200" y="1292019"/>
          <a:ext cx="81597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E0182ED-2FF1-9C4F-BC92-895EFFCF64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6881001"/>
              </p:ext>
            </p:extLst>
          </p:nvPr>
        </p:nvGraphicFramePr>
        <p:xfrm>
          <a:off x="838200" y="1292019"/>
          <a:ext cx="81597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E528EE00-9357-F242-BBD8-B37A965A8681}"/>
              </a:ext>
            </a:extLst>
          </p:cNvPr>
          <p:cNvGrpSpPr/>
          <p:nvPr/>
        </p:nvGrpSpPr>
        <p:grpSpPr>
          <a:xfrm>
            <a:off x="2514602" y="2142463"/>
            <a:ext cx="3289576" cy="1769734"/>
            <a:chOff x="6223319" y="1965164"/>
            <a:chExt cx="2924068" cy="1964895"/>
          </a:xfrm>
        </p:grpSpPr>
        <p:sp>
          <p:nvSpPr>
            <p:cNvPr id="17" name="TextBox 2">
              <a:extLst>
                <a:ext uri="{FF2B5EF4-FFF2-40B4-BE49-F238E27FC236}">
                  <a16:creationId xmlns:a16="http://schemas.microsoft.com/office/drawing/2014/main" id="{2367DAE2-AAD2-674E-BFD9-DB7ECBFB4CE9}"/>
                </a:ext>
              </a:extLst>
            </p:cNvPr>
            <p:cNvSpPr txBox="1"/>
            <p:nvPr/>
          </p:nvSpPr>
          <p:spPr>
            <a:xfrm>
              <a:off x="6421915" y="1965164"/>
              <a:ext cx="2725472" cy="375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b="1" dirty="0">
                  <a:solidFill>
                    <a:schemeClr val="bg1"/>
                  </a:solidFill>
                </a:rPr>
                <a:t>OR=1.00 (ref: Non-DHH)</a:t>
              </a:r>
            </a:p>
          </p:txBody>
        </p:sp>
        <p:cxnSp>
          <p:nvCxnSpPr>
            <p:cNvPr id="18" name="Elbow Connector 17">
              <a:extLst>
                <a:ext uri="{FF2B5EF4-FFF2-40B4-BE49-F238E27FC236}">
                  <a16:creationId xmlns:a16="http://schemas.microsoft.com/office/drawing/2014/main" id="{ADACFE93-0FE9-364D-BC7C-D85E66C3B04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431524" y="2935065"/>
              <a:ext cx="1786789" cy="203199"/>
            </a:xfrm>
            <a:prstGeom prst="bentConnector3">
              <a:avLst>
                <a:gd name="adj1" fmla="val 1456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85D6A1-CCB0-CB4D-B210-F108767EC196}"/>
              </a:ext>
            </a:extLst>
          </p:cNvPr>
          <p:cNvCxnSpPr/>
          <p:nvPr/>
        </p:nvCxnSpPr>
        <p:spPr>
          <a:xfrm>
            <a:off x="1295400" y="3912196"/>
            <a:ext cx="7391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6560EE6-1173-AD4D-8962-B67776D25F5C}"/>
              </a:ext>
            </a:extLst>
          </p:cNvPr>
          <p:cNvSpPr txBox="1"/>
          <p:nvPr/>
        </p:nvSpPr>
        <p:spPr>
          <a:xfrm>
            <a:off x="1977886" y="24211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77B8FF-40E9-A941-A63A-D0A13AAA62D7}"/>
              </a:ext>
            </a:extLst>
          </p:cNvPr>
          <p:cNvSpPr txBox="1"/>
          <p:nvPr/>
        </p:nvSpPr>
        <p:spPr>
          <a:xfrm>
            <a:off x="5943600" y="14230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4206411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696202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300" b="1" dirty="0">
                <a:solidFill>
                  <a:srgbClr val="FF0000"/>
                </a:solidFill>
                <a:latin typeface="+mj-lt"/>
              </a:rPr>
              <a:t>RESULTS:    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Adjusted (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Model 2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) association between DHH status and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mortality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 during OUD-related ED visits among U.S. non-elderly adults (18-64 years old), OR, N=702,185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6800" y="5691969"/>
            <a:ext cx="78465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*p &lt; .05; ** p &lt; .01; *** p &lt; .001</a:t>
            </a:r>
          </a:p>
          <a:p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Covariates: age, type of health insurance, median household income for patients' zip code, hospital teaching status, and region of the hospital, </a:t>
            </a:r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psychiatric disorders</a:t>
            </a:r>
            <a:endParaRPr 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16" name="Picture 5" descr="brandeis header">
            <a:extLst>
              <a:ext uri="{FF2B5EF4-FFF2-40B4-BE49-F238E27FC236}">
                <a16:creationId xmlns:a16="http://schemas.microsoft.com/office/drawing/2014/main" id="{4ABD5167-2433-A243-9299-CD200A31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9F915FA4-795D-EB4F-984E-10F7CED974BE}"/>
              </a:ext>
            </a:extLst>
          </p:cNvPr>
          <p:cNvGraphicFramePr>
            <a:graphicFrameLocks/>
          </p:cNvGraphicFramePr>
          <p:nvPr/>
        </p:nvGraphicFramePr>
        <p:xfrm>
          <a:off x="838200" y="1292019"/>
          <a:ext cx="81597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E0182ED-2FF1-9C4F-BC92-895EFFCF64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60956"/>
              </p:ext>
            </p:extLst>
          </p:nvPr>
        </p:nvGraphicFramePr>
        <p:xfrm>
          <a:off x="838200" y="1292019"/>
          <a:ext cx="81597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8491BFA3-B228-0A4D-B59D-705F811B3F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691936"/>
              </p:ext>
            </p:extLst>
          </p:nvPr>
        </p:nvGraphicFramePr>
        <p:xfrm>
          <a:off x="838200" y="1292019"/>
          <a:ext cx="81597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24" name="Group 23">
            <a:extLst>
              <a:ext uri="{FF2B5EF4-FFF2-40B4-BE49-F238E27FC236}">
                <a16:creationId xmlns:a16="http://schemas.microsoft.com/office/drawing/2014/main" id="{AA9B1CFE-C1AB-C04E-8EEA-9103331A3452}"/>
              </a:ext>
            </a:extLst>
          </p:cNvPr>
          <p:cNvGrpSpPr/>
          <p:nvPr/>
        </p:nvGrpSpPr>
        <p:grpSpPr>
          <a:xfrm>
            <a:off x="2514602" y="2142463"/>
            <a:ext cx="3289576" cy="1769734"/>
            <a:chOff x="6223319" y="1965164"/>
            <a:chExt cx="2924068" cy="1964895"/>
          </a:xfrm>
        </p:grpSpPr>
        <p:sp>
          <p:nvSpPr>
            <p:cNvPr id="25" name="TextBox 2">
              <a:extLst>
                <a:ext uri="{FF2B5EF4-FFF2-40B4-BE49-F238E27FC236}">
                  <a16:creationId xmlns:a16="http://schemas.microsoft.com/office/drawing/2014/main" id="{70E1F668-4268-1B4B-BFA6-3694388228FA}"/>
                </a:ext>
              </a:extLst>
            </p:cNvPr>
            <p:cNvSpPr txBox="1"/>
            <p:nvPr/>
          </p:nvSpPr>
          <p:spPr>
            <a:xfrm>
              <a:off x="6421915" y="1965164"/>
              <a:ext cx="2725472" cy="375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b="1" dirty="0">
                  <a:solidFill>
                    <a:schemeClr val="bg1"/>
                  </a:solidFill>
                </a:rPr>
                <a:t>OR=1.00 (ref: Non-DHH)</a:t>
              </a:r>
            </a:p>
          </p:txBody>
        </p:sp>
        <p:cxnSp>
          <p:nvCxnSpPr>
            <p:cNvPr id="26" name="Elbow Connector 25">
              <a:extLst>
                <a:ext uri="{FF2B5EF4-FFF2-40B4-BE49-F238E27FC236}">
                  <a16:creationId xmlns:a16="http://schemas.microsoft.com/office/drawing/2014/main" id="{B6F695C1-2A00-984C-A841-7D2557EC733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431524" y="2935065"/>
              <a:ext cx="1786789" cy="203199"/>
            </a:xfrm>
            <a:prstGeom prst="bentConnector3">
              <a:avLst>
                <a:gd name="adj1" fmla="val 1456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D9DCCDB-595B-AF4F-B8C3-5A6D04C256EC}"/>
              </a:ext>
            </a:extLst>
          </p:cNvPr>
          <p:cNvCxnSpPr/>
          <p:nvPr/>
        </p:nvCxnSpPr>
        <p:spPr>
          <a:xfrm>
            <a:off x="1295400" y="3912196"/>
            <a:ext cx="7391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A4B7CE5-EC77-144A-8A08-A7F515DB7E41}"/>
              </a:ext>
            </a:extLst>
          </p:cNvPr>
          <p:cNvSpPr txBox="1"/>
          <p:nvPr/>
        </p:nvSpPr>
        <p:spPr>
          <a:xfrm>
            <a:off x="1977886" y="244771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164BD9-73F3-1547-BAE9-A5FEA2C36F88}"/>
              </a:ext>
            </a:extLst>
          </p:cNvPr>
          <p:cNvSpPr txBox="1"/>
          <p:nvPr/>
        </p:nvSpPr>
        <p:spPr>
          <a:xfrm>
            <a:off x="5943600" y="162291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309819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696202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300" b="1" dirty="0">
                <a:solidFill>
                  <a:srgbClr val="FF0000"/>
                </a:solidFill>
                <a:latin typeface="+mj-lt"/>
              </a:rPr>
              <a:t>RESULTS:    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Adjusted (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Model 3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) association between DHH status and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mortality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 during OUD-related ED visits among U.S. non-elderly adults (18-64 years old), OR, N=702,185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6800" y="5691969"/>
            <a:ext cx="78465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*p &lt; .05; ** p &lt; .01; *** p &lt; .001</a:t>
            </a:r>
          </a:p>
          <a:p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Covariates: age, type of health insurance, median household income for patients' zip code, hospital teaching status, and region of the hospital, psychiatric disorders, </a:t>
            </a:r>
            <a:r>
              <a:rPr lang="en-US" sz="1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Nalaxone</a:t>
            </a:r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1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Narcane</a:t>
            </a:r>
            <a:endParaRPr 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16" name="Picture 5" descr="brandeis header">
            <a:extLst>
              <a:ext uri="{FF2B5EF4-FFF2-40B4-BE49-F238E27FC236}">
                <a16:creationId xmlns:a16="http://schemas.microsoft.com/office/drawing/2014/main" id="{4ABD5167-2433-A243-9299-CD200A31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9F915FA4-795D-EB4F-984E-10F7CED974BE}"/>
              </a:ext>
            </a:extLst>
          </p:cNvPr>
          <p:cNvGraphicFramePr>
            <a:graphicFrameLocks/>
          </p:cNvGraphicFramePr>
          <p:nvPr/>
        </p:nvGraphicFramePr>
        <p:xfrm>
          <a:off x="838200" y="1292019"/>
          <a:ext cx="81597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E0182ED-2FF1-9C4F-BC92-895EFFCF64FD}"/>
              </a:ext>
            </a:extLst>
          </p:cNvPr>
          <p:cNvGraphicFramePr>
            <a:graphicFrameLocks/>
          </p:cNvGraphicFramePr>
          <p:nvPr/>
        </p:nvGraphicFramePr>
        <p:xfrm>
          <a:off x="838200" y="1292019"/>
          <a:ext cx="81597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8491BFA3-B228-0A4D-B59D-705F811B3F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113931"/>
              </p:ext>
            </p:extLst>
          </p:nvPr>
        </p:nvGraphicFramePr>
        <p:xfrm>
          <a:off x="838200" y="1292019"/>
          <a:ext cx="81597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7DD30B2C-7487-AA40-94F3-7FEDD7E336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3587637"/>
              </p:ext>
            </p:extLst>
          </p:nvPr>
        </p:nvGraphicFramePr>
        <p:xfrm>
          <a:off x="835026" y="1289050"/>
          <a:ext cx="81597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E1C37248-485A-4E48-B3A7-8ED14FB52DE0}"/>
              </a:ext>
            </a:extLst>
          </p:cNvPr>
          <p:cNvGrpSpPr/>
          <p:nvPr/>
        </p:nvGrpSpPr>
        <p:grpSpPr>
          <a:xfrm>
            <a:off x="2514602" y="2142463"/>
            <a:ext cx="3289576" cy="1769734"/>
            <a:chOff x="6223319" y="1965164"/>
            <a:chExt cx="2924068" cy="1964895"/>
          </a:xfrm>
        </p:grpSpPr>
        <p:sp>
          <p:nvSpPr>
            <p:cNvPr id="18" name="TextBox 2">
              <a:extLst>
                <a:ext uri="{FF2B5EF4-FFF2-40B4-BE49-F238E27FC236}">
                  <a16:creationId xmlns:a16="http://schemas.microsoft.com/office/drawing/2014/main" id="{2B79498F-4818-DF4B-8F9C-B079C242B59E}"/>
                </a:ext>
              </a:extLst>
            </p:cNvPr>
            <p:cNvSpPr txBox="1"/>
            <p:nvPr/>
          </p:nvSpPr>
          <p:spPr>
            <a:xfrm>
              <a:off x="6421915" y="1965164"/>
              <a:ext cx="2725472" cy="375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b="1" dirty="0">
                  <a:solidFill>
                    <a:schemeClr val="bg1"/>
                  </a:solidFill>
                </a:rPr>
                <a:t>OR=1.00 (ref: Non-DHH)</a:t>
              </a:r>
            </a:p>
          </p:txBody>
        </p:sp>
        <p:cxnSp>
          <p:nvCxnSpPr>
            <p:cNvPr id="20" name="Elbow Connector 19">
              <a:extLst>
                <a:ext uri="{FF2B5EF4-FFF2-40B4-BE49-F238E27FC236}">
                  <a16:creationId xmlns:a16="http://schemas.microsoft.com/office/drawing/2014/main" id="{7022C6EA-B058-E74D-BDEB-8875644B345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431524" y="2935065"/>
              <a:ext cx="1786789" cy="203199"/>
            </a:xfrm>
            <a:prstGeom prst="bentConnector3">
              <a:avLst>
                <a:gd name="adj1" fmla="val 1456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6EAF714-2CDE-4844-918A-503CC3F6B60D}"/>
              </a:ext>
            </a:extLst>
          </p:cNvPr>
          <p:cNvCxnSpPr/>
          <p:nvPr/>
        </p:nvCxnSpPr>
        <p:spPr>
          <a:xfrm>
            <a:off x="1295400" y="3912196"/>
            <a:ext cx="7391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10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bg1"/>
                </a:solidFill>
                <a:latin typeface="+mj-lt"/>
                <a:cs typeface="Tahoma" pitchFamily="34" charset="0"/>
              </a:rPr>
              <a:t>Limitations</a:t>
            </a:r>
            <a:r>
              <a:rPr lang="en-US" sz="3200" b="1" dirty="0">
                <a:solidFill>
                  <a:srgbClr val="FF0000"/>
                </a:solidFill>
                <a:latin typeface="+mj-lt"/>
                <a:cs typeface="Tahoma" pitchFamily="34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+mj-lt"/>
                <a:cs typeface="Tahoma" pitchFamily="34" charset="0"/>
              </a:rPr>
              <a:t>cont.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66800"/>
            <a:ext cx="7848600" cy="55626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Accuracy of ICD-10 coding in the NEDS HCUP data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DHH patients might not be coded by the ICD-10 as having DHH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Missing data (income, health insurance)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Unit of analysis is ED visit vs. patient 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Causal inference with cross-sectional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pic>
        <p:nvPicPr>
          <p:cNvPr id="6" name="Picture 5" descr="brandeis header">
            <a:extLst>
              <a:ext uri="{FF2B5EF4-FFF2-40B4-BE49-F238E27FC236}">
                <a16:creationId xmlns:a16="http://schemas.microsoft.com/office/drawing/2014/main" id="{CFE08841-870C-934E-8497-28DBC38FB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9870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000073"/>
                </a:solidFill>
                <a:latin typeface="+mj-lt"/>
                <a:cs typeface="Tahoma" pitchFamily="34" charset="0"/>
              </a:rPr>
              <a:t>Conclusions </a:t>
            </a:r>
            <a:r>
              <a:rPr lang="en-US" sz="3200" b="1" dirty="0">
                <a:solidFill>
                  <a:schemeClr val="tx1"/>
                </a:solidFill>
                <a:latin typeface="+mj-lt"/>
                <a:cs typeface="Tahoma" pitchFamily="34" charset="0"/>
              </a:rPr>
              <a:t>cont.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6300" y="990600"/>
            <a:ext cx="8229600" cy="5257800"/>
          </a:xfrm>
        </p:spPr>
        <p:txBody>
          <a:bodyPr/>
          <a:lstStyle/>
          <a:p>
            <a:pPr eaLnBrk="1" hangingPunct="1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First study of OUD-related ED visits and associated mortality among US non-elderly DHH adults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bg1"/>
                </a:solidFill>
              </a:rPr>
              <a:t>Significant association b/w DHH status and OUD-related ED visits, including ED visits involving prescribed opioid overdose </a:t>
            </a:r>
          </a:p>
          <a:p>
            <a:pPr lvl="2" eaLnBrk="1" hangingPunct="1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Sex is a moderator for </a:t>
            </a:r>
            <a:r>
              <a:rPr lang="en-US" sz="1600" dirty="0">
                <a:solidFill>
                  <a:schemeClr val="bg1"/>
                </a:solidFill>
              </a:rPr>
              <a:t>OUD-related ED visits but not for  ED visits involving prescribed opioid overdose 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bg1"/>
                </a:solidFill>
              </a:rPr>
              <a:t>Significant association b/w DHH status and mortality during OUD-related ED visit, including during ED visits involving prescribed opioid overdose</a:t>
            </a:r>
          </a:p>
          <a:p>
            <a:pPr lvl="2" eaLnBrk="1" hangingPunct="1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Sex is not a moderator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bg1"/>
                </a:solidFill>
                <a:latin typeface="+mj-lt"/>
              </a:rPr>
              <a:t>Administering Naloxone/Narcan during </a:t>
            </a:r>
            <a:r>
              <a:rPr lang="en-US" sz="1800" dirty="0">
                <a:solidFill>
                  <a:schemeClr val="bg1"/>
                </a:solidFill>
              </a:rPr>
              <a:t>OUD-related ED visit, including during ED visits involving prescribed opioid overdose 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fully explained the risk of mortality in DHH non-elderly adults</a:t>
            </a:r>
          </a:p>
          <a:p>
            <a:pPr lvl="1" eaLnBrk="1" hangingPunct="1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bg1"/>
                </a:solidFill>
                <a:latin typeface="+mj-lt"/>
              </a:rPr>
              <a:t>Need for more </a:t>
            </a:r>
            <a:r>
              <a:rPr lang="en-US" sz="1800">
                <a:solidFill>
                  <a:schemeClr val="bg1"/>
                </a:solidFill>
                <a:latin typeface="+mj-lt"/>
              </a:rPr>
              <a:t>reserch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Picture 5" descr="brandeis header">
            <a:extLst>
              <a:ext uri="{FF2B5EF4-FFF2-40B4-BE49-F238E27FC236}">
                <a16:creationId xmlns:a16="http://schemas.microsoft.com/office/drawing/2014/main" id="{3A42C0C3-869A-0747-B443-BCFD009CB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53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cs typeface="Tahoma" pitchFamily="34" charset="0"/>
              </a:rPr>
              <a:t>Acknowledgment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077200" cy="5715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73"/>
                </a:solidFill>
              </a:rPr>
              <a:t>Funding support for this research was provided by NIDILRR, Grant #90DPGE0007-01-00. (PI </a:t>
            </a:r>
            <a:r>
              <a:rPr lang="en-US" sz="2000" dirty="0" err="1">
                <a:solidFill>
                  <a:srgbClr val="000073"/>
                </a:solidFill>
              </a:rPr>
              <a:t>Reif,S</a:t>
            </a:r>
            <a:r>
              <a:rPr lang="en-US" sz="2000" dirty="0">
                <a:solidFill>
                  <a:srgbClr val="000073"/>
                </a:solidFill>
              </a:rPr>
              <a:t>). </a:t>
            </a:r>
            <a:r>
              <a:rPr lang="en-US" sz="2000" i="1" dirty="0">
                <a:solidFill>
                  <a:srgbClr val="000073"/>
                </a:solidFill>
              </a:rPr>
              <a:t>“INROADS: Intersecting Research on Opioid Misuse, Addiction, and Disability Services”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00007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pic>
        <p:nvPicPr>
          <p:cNvPr id="7" name="Picture 5" descr="brandeis header">
            <a:extLst>
              <a:ext uri="{FF2B5EF4-FFF2-40B4-BE49-F238E27FC236}">
                <a16:creationId xmlns:a16="http://schemas.microsoft.com/office/drawing/2014/main" id="{7C47130B-BFDB-944D-A19D-0A3E2FB2F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0806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4114800"/>
          </a:xfrm>
        </p:spPr>
        <p:txBody>
          <a:bodyPr/>
          <a:lstStyle/>
          <a:p>
            <a:pPr eaLnBrk="1" hangingPunct="1">
              <a:defRPr/>
            </a:pPr>
            <a:br>
              <a:rPr lang="en-US" sz="5000" b="1" dirty="0">
                <a:solidFill>
                  <a:srgbClr val="344893"/>
                </a:solidFill>
                <a:latin typeface="+mj-lt"/>
                <a:cs typeface="Tahoma" pitchFamily="34" charset="0"/>
              </a:rPr>
            </a:br>
            <a:r>
              <a:rPr lang="en-US" sz="5000" b="1" dirty="0">
                <a:solidFill>
                  <a:srgbClr val="344893"/>
                </a:solidFill>
                <a:latin typeface="+mj-lt"/>
                <a:cs typeface="Tahoma" pitchFamily="34" charset="0"/>
              </a:rPr>
              <a:t>Thank you!</a:t>
            </a:r>
            <a:br>
              <a:rPr lang="en-US" sz="5000" b="1" dirty="0">
                <a:solidFill>
                  <a:srgbClr val="344893"/>
                </a:solidFill>
                <a:latin typeface="+mj-lt"/>
                <a:cs typeface="Tahoma" pitchFamily="34" charset="0"/>
              </a:rPr>
            </a:br>
            <a:br>
              <a:rPr lang="en-US" sz="5000" b="1" dirty="0">
                <a:solidFill>
                  <a:srgbClr val="344893"/>
                </a:solidFill>
                <a:latin typeface="+mj-lt"/>
                <a:cs typeface="Tahoma" pitchFamily="34" charset="0"/>
              </a:rPr>
            </a:br>
            <a:br>
              <a:rPr lang="en-US" sz="5000" b="1" dirty="0">
                <a:solidFill>
                  <a:srgbClr val="344893"/>
                </a:solidFill>
                <a:latin typeface="+mj-lt"/>
                <a:cs typeface="Tahoma" pitchFamily="34" charset="0"/>
              </a:rPr>
            </a:br>
            <a:r>
              <a:rPr lang="en-US" sz="2400" dirty="0">
                <a:solidFill>
                  <a:srgbClr val="344893"/>
                </a:solidFill>
                <a:latin typeface="+mj-lt"/>
              </a:rPr>
              <a:t>Ilhom Akobirshoev</a:t>
            </a:r>
            <a:br>
              <a:rPr lang="en-US" sz="2400" dirty="0">
                <a:solidFill>
                  <a:srgbClr val="344893"/>
                </a:solidFill>
                <a:latin typeface="+mj-lt"/>
              </a:rPr>
            </a:br>
            <a:r>
              <a:rPr lang="en-US" sz="2400" dirty="0">
                <a:solidFill>
                  <a:srgbClr val="344893"/>
                </a:solidFill>
                <a:latin typeface="+mj-lt"/>
              </a:rPr>
              <a:t>ilhom@brnadeis.edu</a:t>
            </a:r>
            <a:endParaRPr lang="en-US" sz="5000" dirty="0">
              <a:solidFill>
                <a:srgbClr val="344893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pic>
        <p:nvPicPr>
          <p:cNvPr id="5" name="Picture 5" descr="brandeis header">
            <a:extLst>
              <a:ext uri="{FF2B5EF4-FFF2-40B4-BE49-F238E27FC236}">
                <a16:creationId xmlns:a16="http://schemas.microsoft.com/office/drawing/2014/main" id="{021FF425-B6B6-994A-829C-6022DFB41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25F2C-4303-DA41-AAD0-54A202AF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Table 2. Risk for ED Visits Involving OUD and Associated Risk of Mortality for DHH and non-DHH ages 18-64, United States, 2016–2017</a:t>
            </a:r>
            <a:endParaRPr lang="en-US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B4A2126-EB2C-2A4D-8D77-73981E094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657856"/>
              </p:ext>
            </p:extLst>
          </p:nvPr>
        </p:nvGraphicFramePr>
        <p:xfrm>
          <a:off x="152402" y="1600200"/>
          <a:ext cx="8991595" cy="397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5998">
                  <a:extLst>
                    <a:ext uri="{9D8B030D-6E8A-4147-A177-3AD203B41FA5}">
                      <a16:colId xmlns:a16="http://schemas.microsoft.com/office/drawing/2014/main" val="8386019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819518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8561289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17994727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8806441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179129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244027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554224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01527086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098564864"/>
                    </a:ext>
                  </a:extLst>
                </a:gridCol>
                <a:gridCol w="1066797">
                  <a:extLst>
                    <a:ext uri="{9D8B030D-6E8A-4147-A177-3AD203B41FA5}">
                      <a16:colId xmlns:a16="http://schemas.microsoft.com/office/drawing/2014/main" val="304693175"/>
                    </a:ext>
                  </a:extLst>
                </a:gridCol>
              </a:tblGrid>
              <a:tr h="457200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Outcomes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DHH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Non-DHH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b"/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Unadjusted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Model 1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Model 2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Model 3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57780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N=63,835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N=638,350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b"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722799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Rate per 100,000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visits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Rate per 100,000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Visits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OR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95% CI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OR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95% CI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OR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95% CI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OR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95% CI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extLst>
                  <a:ext uri="{0D108BD9-81ED-4DB2-BD59-A6C34878D82A}">
                    <a16:rowId xmlns:a16="http://schemas.microsoft.com/office/drawing/2014/main" val="51658677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</a:rPr>
                        <a:t>ED visits involving OUD or opioid overdose</a:t>
                      </a:r>
                      <a:endParaRPr lang="en-US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indent="1270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2665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1502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1.80***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1.70 - 1.89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1.55***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1.47 - 1.64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1.52***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1.44 - 1.60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extLst>
                  <a:ext uri="{0D108BD9-81ED-4DB2-BD59-A6C34878D82A}">
                    <a16:rowId xmlns:a16="http://schemas.microsoft.com/office/drawing/2014/main" val="12089495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ED visits due to prescribed opioid overdose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indent="1270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243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133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1.83***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1.54 - 2.17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1.54***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1.29 - 1.83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1.52***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1.27 - 1.81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extLst>
                  <a:ext uri="{0D108BD9-81ED-4DB2-BD59-A6C34878D82A}">
                    <a16:rowId xmlns:a16="http://schemas.microsoft.com/office/drawing/2014/main" val="33182090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A50021"/>
                          </a:solidFill>
                          <a:effectLst/>
                        </a:rPr>
                        <a:t>Died during ED visits for any reason</a:t>
                      </a:r>
                      <a:endParaRPr lang="en-US" sz="1400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indent="1270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A50021"/>
                          </a:solidFill>
                          <a:effectLst/>
                        </a:rPr>
                        <a:t>686</a:t>
                      </a:r>
                      <a:endParaRPr lang="en-US" sz="1000" b="1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A50021"/>
                          </a:solidFill>
                          <a:effectLst/>
                        </a:rPr>
                        <a:t>398</a:t>
                      </a:r>
                      <a:endParaRPr lang="en-US" sz="1000" b="1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A50021"/>
                          </a:solidFill>
                          <a:effectLst/>
                        </a:rPr>
                        <a:t>1.73***</a:t>
                      </a:r>
                      <a:endParaRPr lang="en-US" sz="1000" b="1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A50021"/>
                          </a:solidFill>
                          <a:effectLst/>
                        </a:rPr>
                        <a:t>1.56 - 1.91</a:t>
                      </a:r>
                      <a:endParaRPr lang="en-US" sz="1000" b="1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A50021"/>
                          </a:solidFill>
                          <a:effectLst/>
                        </a:rPr>
                        <a:t>1.59***</a:t>
                      </a:r>
                      <a:endParaRPr lang="en-US" sz="1000" b="1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A50021"/>
                          </a:solidFill>
                          <a:effectLst/>
                        </a:rPr>
                        <a:t>1.43 - 1.76</a:t>
                      </a:r>
                      <a:endParaRPr lang="en-US" sz="1000" b="1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A50021"/>
                          </a:solidFill>
                          <a:effectLst/>
                        </a:rPr>
                        <a:t>1.54***</a:t>
                      </a:r>
                      <a:endParaRPr lang="en-US" sz="1000" b="1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A50021"/>
                          </a:solidFill>
                          <a:effectLst/>
                        </a:rPr>
                        <a:t>1.39 - 1.71</a:t>
                      </a:r>
                      <a:endParaRPr lang="en-US" sz="1000" b="1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A50021"/>
                          </a:solidFill>
                          <a:effectLst/>
                        </a:rPr>
                        <a:t>1.48***</a:t>
                      </a:r>
                      <a:endParaRPr lang="en-US" sz="1000" b="1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A50021"/>
                          </a:solidFill>
                          <a:effectLst/>
                        </a:rPr>
                        <a:t>1.33 - 1.64</a:t>
                      </a:r>
                      <a:endParaRPr lang="en-US" sz="1000" b="1" dirty="0">
                        <a:solidFill>
                          <a:srgbClr val="A5002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extLst>
                  <a:ext uri="{0D108BD9-81ED-4DB2-BD59-A6C34878D82A}">
                    <a16:rowId xmlns:a16="http://schemas.microsoft.com/office/drawing/2014/main" val="295410628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Died during OUD-related ED visits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indent="1270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31.3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12.4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2.53***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1.55 - 4.14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2.27**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1.38 - 3.74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2.23**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1.35 - 3.67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1.45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0.88 - 2.39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extLst>
                  <a:ext uri="{0D108BD9-81ED-4DB2-BD59-A6C34878D82A}">
                    <a16:rowId xmlns:a16="http://schemas.microsoft.com/office/drawing/2014/main" val="3680165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Died during ED visits involving prescribed opioid overdose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 indent="1270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7.8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2.2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2060"/>
                          </a:solidFill>
                          <a:effectLst/>
                        </a:rPr>
                        <a:t>3.57*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1.29 - 9.92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3.41*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1.21 - 9.64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3.20*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1.13 - 9.10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2.30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2060"/>
                          </a:solidFill>
                          <a:effectLst/>
                        </a:rPr>
                        <a:t>0.80 - 6.60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900" marR="58900" marT="0" marB="0" anchor="ctr"/>
                </a:tc>
                <a:extLst>
                  <a:ext uri="{0D108BD9-81ED-4DB2-BD59-A6C34878D82A}">
                    <a16:rowId xmlns:a16="http://schemas.microsoft.com/office/drawing/2014/main" val="1402276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313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cs typeface="Tahoma" pitchFamily="34" charset="0"/>
              </a:rPr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077200" cy="5715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/>
                </a:solidFill>
                <a:latin typeface="+mj-lt"/>
                <a:cs typeface="Tahoma" pitchFamily="34" charset="0"/>
              </a:rPr>
              <a:t>Background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/>
                </a:solidFill>
                <a:latin typeface="+mj-lt"/>
                <a:cs typeface="Tahoma" pitchFamily="34" charset="0"/>
              </a:rPr>
              <a:t>Research questions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/>
                </a:solidFill>
                <a:latin typeface="+mj-lt"/>
                <a:cs typeface="Tahoma" pitchFamily="34" charset="0"/>
              </a:rPr>
              <a:t>Method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/>
                </a:solidFill>
                <a:latin typeface="+mj-lt"/>
                <a:cs typeface="Tahoma" pitchFamily="34" charset="0"/>
              </a:rPr>
              <a:t>Results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/>
                </a:solidFill>
                <a:latin typeface="+mj-lt"/>
                <a:cs typeface="Tahoma" pitchFamily="34" charset="0"/>
              </a:rPr>
              <a:t>Conclusion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/>
              </a:solidFill>
              <a:latin typeface="+mj-lt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pic>
        <p:nvPicPr>
          <p:cNvPr id="7" name="Picture 5" descr="brandeis header">
            <a:extLst>
              <a:ext uri="{FF2B5EF4-FFF2-40B4-BE49-F238E27FC236}">
                <a16:creationId xmlns:a16="http://schemas.microsoft.com/office/drawing/2014/main" id="{DE61021F-B337-084A-B165-B62750AEC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303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cs typeface="Tahoma" pitchFamily="34" charset="0"/>
              </a:rPr>
              <a:t>Background</a:t>
            </a:r>
            <a:r>
              <a:rPr lang="en-US" sz="3200" b="1" dirty="0">
                <a:solidFill>
                  <a:schemeClr val="bg1"/>
                </a:solidFill>
                <a:latin typeface="+mj-lt"/>
                <a:cs typeface="Tahoma" pitchFamily="34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+mj-lt"/>
                <a:cs typeface="Tahoma" pitchFamily="34" charset="0"/>
              </a:rPr>
              <a:t>cont.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077200" cy="5715000"/>
          </a:xfrm>
        </p:spPr>
        <p:txBody>
          <a:bodyPr/>
          <a:lstStyle/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ED visits for OUD and/or opioid overdoses rose 30% in all parts of the US from July 2016 through September 2017 </a:t>
            </a:r>
            <a:r>
              <a:rPr lang="en-US" sz="16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(CDC)</a:t>
            </a:r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endParaRPr lang="en-US" sz="2000" dirty="0">
              <a:solidFill>
                <a:srgbClr val="000073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In 2017, among 70,237 drug overdose deaths, 47,600 (67.8%) involved opioids </a:t>
            </a:r>
            <a:r>
              <a:rPr lang="en-US" sz="16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(CDC)</a:t>
            </a:r>
          </a:p>
          <a:p>
            <a:pPr marL="457200" lvl="1" indent="0">
              <a:spcBef>
                <a:spcPts val="200"/>
              </a:spcBef>
              <a:buNone/>
            </a:pPr>
            <a:endParaRPr lang="en-US" sz="1000" dirty="0">
              <a:solidFill>
                <a:srgbClr val="000073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spcBef>
                <a:spcPts val="200"/>
              </a:spcBef>
              <a:buNone/>
            </a:pPr>
            <a:endParaRPr lang="en-US" sz="1000" dirty="0">
              <a:solidFill>
                <a:srgbClr val="000073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ts val="2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Neither the CDC nor other public health care services reported on OUD-related ED visits and  associated mortality among people with disability, including DHH individuals</a:t>
            </a:r>
          </a:p>
          <a:p>
            <a:pPr marL="457200" lvl="1" indent="0" eaLnBrk="1" hangingPunct="1">
              <a:buNone/>
              <a:defRPr/>
            </a:pPr>
            <a:endParaRPr lang="en-US" sz="2400" dirty="0">
              <a:solidFill>
                <a:schemeClr val="bg1"/>
              </a:solidFill>
              <a:latin typeface="+mj-lt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pic>
        <p:nvPicPr>
          <p:cNvPr id="7" name="Picture 5" descr="brandeis header">
            <a:extLst>
              <a:ext uri="{FF2B5EF4-FFF2-40B4-BE49-F238E27FC236}">
                <a16:creationId xmlns:a16="http://schemas.microsoft.com/office/drawing/2014/main" id="{028E52BB-44EA-FE46-9F1B-1719CB95D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051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cs typeface="Tahoma" pitchFamily="34" charset="0"/>
              </a:rPr>
              <a:t>Research Question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077200" cy="5715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charset="0"/>
                <a:cs typeface="Tahoma" charset="0"/>
              </a:rPr>
              <a:t>Are DHH non-elderly adults have a higher risk for OUD-related ED visits?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000073"/>
              </a:solidFill>
              <a:latin typeface="+mj-lt"/>
              <a:ea typeface="Tahoma" charset="0"/>
              <a:cs typeface="Tahoma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700" dirty="0">
              <a:solidFill>
                <a:srgbClr val="000073"/>
              </a:solidFill>
              <a:latin typeface="+mj-lt"/>
              <a:ea typeface="Tahoma" charset="0"/>
              <a:cs typeface="Tahoma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charset="0"/>
                <a:cs typeface="Tahoma" charset="0"/>
              </a:rPr>
              <a:t>Are DHH </a:t>
            </a:r>
            <a:r>
              <a:rPr lang="en-US" sz="2000" dirty="0">
                <a:solidFill>
                  <a:srgbClr val="000073"/>
                </a:solidFill>
                <a:ea typeface="Tahoma" charset="0"/>
                <a:cs typeface="Tahoma" charset="0"/>
              </a:rPr>
              <a:t>non-elderly</a:t>
            </a:r>
            <a:r>
              <a:rPr lang="en-US" sz="2000" dirty="0">
                <a:solidFill>
                  <a:srgbClr val="000073"/>
                </a:solidFill>
                <a:latin typeface="+mj-lt"/>
                <a:ea typeface="Tahoma" charset="0"/>
                <a:cs typeface="Tahoma" charset="0"/>
              </a:rPr>
              <a:t> adults have higher risk for mortality during OUD-related ED visits?</a:t>
            </a: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rgbClr val="000073"/>
              </a:solidFill>
              <a:latin typeface="+mj-lt"/>
              <a:ea typeface="Tahoma" charset="0"/>
              <a:cs typeface="Tahoma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73"/>
                </a:solidFill>
                <a:latin typeface="+mj-lt"/>
                <a:ea typeface="Tahoma" charset="0"/>
                <a:cs typeface="Tahoma" charset="0"/>
              </a:rPr>
              <a:t>Is the </a:t>
            </a:r>
            <a:r>
              <a:rPr lang="en-US" sz="2000" dirty="0">
                <a:solidFill>
                  <a:srgbClr val="000073"/>
                </a:solidFill>
                <a:ea typeface="Tahoma" charset="0"/>
                <a:cs typeface="Tahoma" charset="0"/>
              </a:rPr>
              <a:t>risk of OUD-related ED visits and associated </a:t>
            </a:r>
            <a:r>
              <a:rPr lang="en-US" sz="2000" dirty="0">
                <a:solidFill>
                  <a:srgbClr val="000073"/>
                </a:solidFill>
                <a:latin typeface="+mj-lt"/>
                <a:ea typeface="Tahoma" charset="0"/>
                <a:cs typeface="Tahoma" charset="0"/>
              </a:rPr>
              <a:t>mortality in </a:t>
            </a:r>
            <a:r>
              <a:rPr lang="en-US" sz="2000" dirty="0">
                <a:solidFill>
                  <a:srgbClr val="000073"/>
                </a:solidFill>
                <a:ea typeface="Tahoma" charset="0"/>
                <a:cs typeface="Tahoma" charset="0"/>
              </a:rPr>
              <a:t>DHH non-elderly adults </a:t>
            </a:r>
            <a:r>
              <a:rPr lang="en-US" sz="2000" dirty="0">
                <a:solidFill>
                  <a:srgbClr val="000073"/>
                </a:solidFill>
                <a:latin typeface="+mj-lt"/>
                <a:ea typeface="Tahoma" charset="0"/>
                <a:cs typeface="Tahoma" charset="0"/>
              </a:rPr>
              <a:t>moderated by sex?</a:t>
            </a:r>
            <a:endParaRPr lang="en-US" sz="700" dirty="0">
              <a:solidFill>
                <a:srgbClr val="000073"/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pic>
        <p:nvPicPr>
          <p:cNvPr id="7" name="Picture 5" descr="brandeis header">
            <a:extLst>
              <a:ext uri="{FF2B5EF4-FFF2-40B4-BE49-F238E27FC236}">
                <a16:creationId xmlns:a16="http://schemas.microsoft.com/office/drawing/2014/main" id="{7BF2E88C-4536-2D44-8AC2-B7F76C391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4577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838993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  <a:cs typeface="Tahoma" pitchFamily="34" charset="0"/>
              </a:rPr>
              <a:t>Methods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710" y="729853"/>
            <a:ext cx="8280779" cy="6128147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  <a:endParaRPr lang="en-US" sz="1400" dirty="0">
              <a:solidFill>
                <a:srgbClr val="000073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2016-2017 Nationwide Emergency Department Sample (NEDS) and part of the Healthcare Cost and Utilization Project (HCUP) databases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~33M ED records from about 1,000 hospitals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100+ clinical and nonclinical data elements</a:t>
            </a:r>
            <a:endParaRPr lang="en-US" sz="500" dirty="0">
              <a:solidFill>
                <a:srgbClr val="000073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Study sample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Non-elderly adults (18-64)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Analytical sample</a:t>
            </a:r>
            <a:endParaRPr lang="en-US" sz="1400" dirty="0">
              <a:solidFill>
                <a:srgbClr val="000073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eaLnBrk="1" hangingPunct="1"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Cases: Non-elderly adults DHH: 63,835</a:t>
            </a:r>
          </a:p>
          <a:p>
            <a:pPr lvl="3" eaLnBrk="1" hangingPunct="1"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DHH status was based on ICD-10-CM codes (H90xx and/or H91xx)</a:t>
            </a:r>
            <a:endParaRPr lang="en-US" sz="2400" dirty="0">
              <a:solidFill>
                <a:srgbClr val="000073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eaLnBrk="1" hangingPunct="1"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rgbClr val="000073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Controls: Non-elderly a</a:t>
            </a: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dults without DHH: 638,350 </a:t>
            </a:r>
            <a:r>
              <a:rPr lang="en-US" sz="12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(matched based on age and survey year in 1:10 case-control ratio)</a:t>
            </a:r>
            <a:endParaRPr lang="en-US" sz="1400" dirty="0">
              <a:solidFill>
                <a:srgbClr val="000073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Outcomes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OUD-related ED visit</a:t>
            </a:r>
            <a:r>
              <a:rPr lang="en-US" sz="20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(ICD-10-CM codes and CPT/HCPCS codes)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Prescribed opioid overdose-related </a:t>
            </a:r>
            <a:r>
              <a:rPr lang="en-US" sz="1400" dirty="0">
                <a:solidFill>
                  <a:srgbClr val="000073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ED visit </a:t>
            </a:r>
            <a:r>
              <a:rPr lang="en-US" sz="1200" dirty="0">
                <a:solidFill>
                  <a:srgbClr val="000073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(ICD-10-CM codes and CPT/HCPCS codes)</a:t>
            </a:r>
            <a:endParaRPr lang="en-US" sz="1200" dirty="0">
              <a:solidFill>
                <a:srgbClr val="000073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4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Mortality during OUD-related ED visit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4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Mortality during ED visits involving prescribed opioid overdose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Covariates</a:t>
            </a:r>
            <a:endParaRPr lang="en-US" sz="1200" b="1" dirty="0">
              <a:solidFill>
                <a:srgbClr val="000073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Sociodemographic (</a:t>
            </a:r>
            <a:r>
              <a:rPr lang="en-US" sz="1200" i="1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age, gender, insurance, income</a:t>
            </a: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); hospital characteristics (</a:t>
            </a:r>
            <a:r>
              <a:rPr lang="en-US" sz="1200" i="1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rural/urban, teaching status, region</a:t>
            </a: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); clinical characteristics (</a:t>
            </a:r>
            <a:r>
              <a:rPr lang="en-US" sz="1200" i="1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psychiatric comorbidities</a:t>
            </a:r>
            <a:r>
              <a:rPr lang="en-US" sz="14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); </a:t>
            </a:r>
            <a:r>
              <a:rPr lang="en-US" sz="14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Naloxone/Narcan </a:t>
            </a:r>
            <a:endParaRPr lang="en-US" sz="1200" b="1" dirty="0">
              <a:solidFill>
                <a:srgbClr val="FF000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Analysis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3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Unadjusted and adjusted (</a:t>
            </a:r>
            <a:r>
              <a:rPr lang="en-US" sz="1300" i="1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stepwise</a:t>
            </a:r>
            <a:r>
              <a:rPr lang="en-US" sz="13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 multivariable logistic regression models for binary outcomes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300" dirty="0">
                <a:solidFill>
                  <a:srgbClr val="000073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Interaction analysis: Sex X DHH</a:t>
            </a:r>
          </a:p>
        </p:txBody>
      </p:sp>
      <p:pic>
        <p:nvPicPr>
          <p:cNvPr id="7" name="Picture 5" descr="brandeis header">
            <a:extLst>
              <a:ext uri="{FF2B5EF4-FFF2-40B4-BE49-F238E27FC236}">
                <a16:creationId xmlns:a16="http://schemas.microsoft.com/office/drawing/2014/main" id="{A75CACC0-BCE2-9148-AA6F-6933C43C5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3811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696202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300" b="1" dirty="0">
                <a:solidFill>
                  <a:srgbClr val="FF0000"/>
                </a:solidFill>
                <a:latin typeface="+mj-lt"/>
              </a:rPr>
              <a:t>RESULTS: 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Sample Characteristics for DHH and non-DHH Individuals Ages 18-64, United States, 2016–2017, N=702,185</a:t>
            </a:r>
            <a:br>
              <a:rPr lang="en-US" sz="2000" b="1" dirty="0">
                <a:solidFill>
                  <a:srgbClr val="000073"/>
                </a:solidFill>
                <a:latin typeface="+mj-lt"/>
              </a:rPr>
            </a:br>
            <a:endParaRPr lang="en-US" sz="2300" b="1" dirty="0">
              <a:solidFill>
                <a:srgbClr val="000073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pic>
        <p:nvPicPr>
          <p:cNvPr id="16" name="Picture 5" descr="brandeis header">
            <a:extLst>
              <a:ext uri="{FF2B5EF4-FFF2-40B4-BE49-F238E27FC236}">
                <a16:creationId xmlns:a16="http://schemas.microsoft.com/office/drawing/2014/main" id="{4ABD5167-2433-A243-9299-CD200A31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6C0B9B01-5F57-F84D-9E95-E510BA17C6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878296"/>
              </p:ext>
            </p:extLst>
          </p:nvPr>
        </p:nvGraphicFramePr>
        <p:xfrm>
          <a:off x="888124" y="1066800"/>
          <a:ext cx="7951076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44C9BAD-8EDA-AD4B-93FB-C5B71BA45627}"/>
              </a:ext>
            </a:extLst>
          </p:cNvPr>
          <p:cNvSpPr txBox="1"/>
          <p:nvPr/>
        </p:nvSpPr>
        <p:spPr>
          <a:xfrm>
            <a:off x="1828800" y="503624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8E60A28-5A2C-5741-96FD-2964DC0E5FD6}"/>
              </a:ext>
            </a:extLst>
          </p:cNvPr>
          <p:cNvSpPr txBox="1"/>
          <p:nvPr/>
        </p:nvSpPr>
        <p:spPr>
          <a:xfrm>
            <a:off x="5334000" y="503624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548F44-0A31-C64F-8741-6F35E35A5C75}"/>
              </a:ext>
            </a:extLst>
          </p:cNvPr>
          <p:cNvSpPr txBox="1"/>
          <p:nvPr/>
        </p:nvSpPr>
        <p:spPr>
          <a:xfrm>
            <a:off x="8464475" y="503624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4A1465-7ADA-5A43-BD44-C8511C2960D2}"/>
              </a:ext>
            </a:extLst>
          </p:cNvPr>
          <p:cNvSpPr txBox="1"/>
          <p:nvPr/>
        </p:nvSpPr>
        <p:spPr>
          <a:xfrm>
            <a:off x="1066800" y="5691969"/>
            <a:ext cx="784650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73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*p &lt; .05; ** p &lt; .01; *** p &lt; .001</a:t>
            </a:r>
            <a:endParaRPr lang="en-US" sz="14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Covariates: age, race/ethnicity, type of health insurance, median household income for patients' zip code, number of Elixhauser medical comorbidities, hospital bed size and region of the hospital. </a:t>
            </a:r>
          </a:p>
        </p:txBody>
      </p:sp>
    </p:spTree>
    <p:extLst>
      <p:ext uri="{BB962C8B-B14F-4D97-AF65-F5344CB8AC3E}">
        <p14:creationId xmlns:p14="http://schemas.microsoft.com/office/powerpoint/2010/main" val="627477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696202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300" b="1" dirty="0">
                <a:solidFill>
                  <a:srgbClr val="FF0000"/>
                </a:solidFill>
                <a:latin typeface="+mj-lt"/>
              </a:rPr>
              <a:t>RESULTS: </a:t>
            </a:r>
            <a:r>
              <a:rPr lang="en-US" sz="2000" b="1" dirty="0">
                <a:solidFill>
                  <a:srgbClr val="000073"/>
                </a:solidFill>
                <a:latin typeface="+mj-lt"/>
              </a:rPr>
              <a:t>Sample Characteristics for DHH and non-DHH Individuals Ages 18-64, United States, 2016–2017, N=702,185</a:t>
            </a:r>
            <a:br>
              <a:rPr lang="en-US" sz="2000" b="1" dirty="0">
                <a:solidFill>
                  <a:srgbClr val="000073"/>
                </a:solidFill>
                <a:latin typeface="+mj-lt"/>
              </a:rPr>
            </a:br>
            <a:endParaRPr lang="en-US" sz="2300" b="1" dirty="0">
              <a:solidFill>
                <a:srgbClr val="000073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6487319"/>
            <a:ext cx="434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cap="small" dirty="0">
                <a:solidFill>
                  <a:srgbClr val="001F67"/>
                </a:solidFill>
                <a:latin typeface="Book Antiqua" pitchFamily="18" charset="0"/>
              </a:rPr>
              <a:t>Lurie Institute for Disability Policy </a:t>
            </a:r>
          </a:p>
        </p:txBody>
      </p:sp>
      <p:pic>
        <p:nvPicPr>
          <p:cNvPr id="16" name="Picture 5" descr="brandeis header">
            <a:extLst>
              <a:ext uri="{FF2B5EF4-FFF2-40B4-BE49-F238E27FC236}">
                <a16:creationId xmlns:a16="http://schemas.microsoft.com/office/drawing/2014/main" id="{4ABD5167-2433-A243-9299-CD200A31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8382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3A30A1A7-8043-7C4F-8528-5FF322D09E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8709994"/>
              </p:ext>
            </p:extLst>
          </p:nvPr>
        </p:nvGraphicFramePr>
        <p:xfrm>
          <a:off x="838200" y="990600"/>
          <a:ext cx="8001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FDD79ACB-EF4A-0E40-9AF6-79B04ED3C06D}"/>
              </a:ext>
            </a:extLst>
          </p:cNvPr>
          <p:cNvSpPr txBox="1"/>
          <p:nvPr/>
        </p:nvSpPr>
        <p:spPr>
          <a:xfrm>
            <a:off x="3657600" y="512451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D11036-EA74-254E-B077-B37DC25A5874}"/>
              </a:ext>
            </a:extLst>
          </p:cNvPr>
          <p:cNvSpPr txBox="1"/>
          <p:nvPr/>
        </p:nvSpPr>
        <p:spPr>
          <a:xfrm>
            <a:off x="6515100" y="512451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E0D2E1-8F25-9D4D-ABFB-6B82FE4231B5}"/>
              </a:ext>
            </a:extLst>
          </p:cNvPr>
          <p:cNvSpPr txBox="1"/>
          <p:nvPr/>
        </p:nvSpPr>
        <p:spPr>
          <a:xfrm>
            <a:off x="8686800" y="512451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73"/>
                </a:solidFill>
              </a:rPr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1344338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EA18D-B454-3644-9728-B7B0BB7F09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73"/>
                </a:solidFill>
              </a:rPr>
              <a:t>OUD-related ED visits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4AA7F-2596-6D41-BB08-89636DF007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837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3">
      <a:dk1>
        <a:srgbClr val="003366"/>
      </a:dk1>
      <a:lt1>
        <a:srgbClr val="FFFFFF"/>
      </a:lt1>
      <a:dk2>
        <a:srgbClr val="001F67"/>
      </a:dk2>
      <a:lt2>
        <a:srgbClr val="002D2D"/>
      </a:lt2>
      <a:accent1>
        <a:srgbClr val="8AA0E6"/>
      </a:accent1>
      <a:accent2>
        <a:srgbClr val="8AA0E6"/>
      </a:accent2>
      <a:accent3>
        <a:srgbClr val="AAAACA"/>
      </a:accent3>
      <a:accent4>
        <a:srgbClr val="DADADA"/>
      </a:accent4>
      <a:accent5>
        <a:srgbClr val="ADB8E2"/>
      </a:accent5>
      <a:accent6>
        <a:srgbClr val="D0D9F5"/>
      </a:accent6>
      <a:hlink>
        <a:srgbClr val="0A54FF"/>
      </a:hlink>
      <a:folHlink>
        <a:srgbClr val="344793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035985C436640B305F1B268648FB9" ma:contentTypeVersion="14" ma:contentTypeDescription="Create a new document." ma:contentTypeScope="" ma:versionID="095cbefc95275a9d528924ea897f8e38">
  <xsd:schema xmlns:xsd="http://www.w3.org/2001/XMLSchema" xmlns:xs="http://www.w3.org/2001/XMLSchema" xmlns:p="http://schemas.microsoft.com/office/2006/metadata/properties" xmlns:ns2="6c2254f5-de69-40f5-a0e2-2f56cfee0758" xmlns:ns3="44c59a53-fe6e-4c04-8d64-94c15d2c850d" targetNamespace="http://schemas.microsoft.com/office/2006/metadata/properties" ma:root="true" ma:fieldsID="c54b3e5da46c047bc1eae8518a3c6aa5" ns2:_="" ns3:_="">
    <xsd:import namespace="6c2254f5-de69-40f5-a0e2-2f56cfee0758"/>
    <xsd:import namespace="44c59a53-fe6e-4c04-8d64-94c15d2c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254f5-de69-40f5-a0e2-2f56cfee0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59a53-fe6e-4c04-8d64-94c15d2c850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43f9cc9-fa78-4f07-9939-db416f8c77be}" ma:internalName="TaxCatchAll" ma:showField="CatchAllData" ma:web="44c59a53-fe6e-4c04-8d64-94c15d2c85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c59a53-fe6e-4c04-8d64-94c15d2c850d" xsi:nil="true"/>
    <lcf76f155ced4ddcb4097134ff3c332f xmlns="6c2254f5-de69-40f5-a0e2-2f56cfee075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3F8A9A2-4F3D-4B59-B155-A643AA2B1AFD}"/>
</file>

<file path=customXml/itemProps2.xml><?xml version="1.0" encoding="utf-8"?>
<ds:datastoreItem xmlns:ds="http://schemas.openxmlformats.org/officeDocument/2006/customXml" ds:itemID="{8B4BA09A-BE4C-491B-9E4A-25BF51C2DD72}"/>
</file>

<file path=customXml/itemProps3.xml><?xml version="1.0" encoding="utf-8"?>
<ds:datastoreItem xmlns:ds="http://schemas.openxmlformats.org/officeDocument/2006/customXml" ds:itemID="{07E74784-7C89-408B-AFD1-A18801112FE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82026</TotalTime>
  <Words>1560</Words>
  <Application>Microsoft Macintosh PowerPoint</Application>
  <PresentationFormat>On-screen Show (4:3)</PresentationFormat>
  <Paragraphs>217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Book Antiqua</vt:lpstr>
      <vt:lpstr>Tahoma</vt:lpstr>
      <vt:lpstr>Times New Roman</vt:lpstr>
      <vt:lpstr>Wingdings</vt:lpstr>
      <vt:lpstr>Default Design</vt:lpstr>
      <vt:lpstr>ED visits involving Opioid Use Disorder and Associated Mortalities Among Non-elderly Adults Deaf or Hard of Hearing in the United States: Results from the National Emergency Department Sample (NEDS)   Ilhom Akobirshoev, PhD, MA, MSW Monika Mitra, PhD Frank, S.Li, MPP    11 February 2020  Annual Disability Statistics Compendium  Washington, DC</vt:lpstr>
      <vt:lpstr>Acknowledgment</vt:lpstr>
      <vt:lpstr>Outline</vt:lpstr>
      <vt:lpstr>Background cont.</vt:lpstr>
      <vt:lpstr>Research Question</vt:lpstr>
      <vt:lpstr>Methods</vt:lpstr>
      <vt:lpstr>RESULTS: Sample Characteristics for DHH and non-DHH Individuals Ages 18-64, United States, 2016–2017, N=702,185 </vt:lpstr>
      <vt:lpstr>RESULTS: Sample Characteristics for DHH and non-DHH Individuals Ages 18-64, United States, 2016–2017, N=702,185 </vt:lpstr>
      <vt:lpstr>OUD-related ED visits</vt:lpstr>
      <vt:lpstr>RESULTS:    Unadjusted association between DHH status and OUD-related ED visits among U.S. non-elderly adults         (18-64 years old), OR, N=702,185</vt:lpstr>
      <vt:lpstr>RESULTS:    Adjusted (Model 1) association between DHH status and OUD-related ED visits among U.S. non-elderly adults (18-64 years old), OR, N=702,185</vt:lpstr>
      <vt:lpstr>RESULTS:    Adjusted (Model 2) association between DHH status and OUD-related ED visits among U.S. non-elderly adults (18-64 years old), OR, N=702,185</vt:lpstr>
      <vt:lpstr>Mortality during OUD-related ED visits</vt:lpstr>
      <vt:lpstr>RESULTS:    Unadjusted association between DHH status and mortality during OUD-related ED visits among U.S. non-elderly adults (18-64 years old), OR, N=702,185</vt:lpstr>
      <vt:lpstr>RESULTS:    Adjusted (Model 1) association between DHH status and mortality during OUD-related ED visits among U.S. non-elderly adults (18-64 years old), OR, N=702,185</vt:lpstr>
      <vt:lpstr>RESULTS:    Adjusted (Model 2) association between DHH status and mortality during OUD-related ED visits among U.S. non-elderly adults (18-64 years old), OR, N=702,185</vt:lpstr>
      <vt:lpstr>RESULTS:    Adjusted (Model 3) association between DHH status and mortality during OUD-related ED visits among U.S. non-elderly adults (18-64 years old), OR, N=702,185</vt:lpstr>
      <vt:lpstr>Limitations cont.</vt:lpstr>
      <vt:lpstr>Conclusions cont.</vt:lpstr>
      <vt:lpstr> Thank you!   Ilhom Akobirshoev ilhom@brnadeis.edu</vt:lpstr>
      <vt:lpstr>Table 2. Risk for ED Visits Involving OUD and Associated Risk of Mortality for DHH and non-DHH ages 18-64, United States, 2016–2017</vt:lpstr>
    </vt:vector>
  </TitlesOfParts>
  <Company>Brandeis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Brandeis University The Heller School for Social Policy and Management</dc:title>
  <dc:creator>default</dc:creator>
  <cp:lastModifiedBy>Ilhom Akobirshoev</cp:lastModifiedBy>
  <cp:revision>1463</cp:revision>
  <cp:lastPrinted>2013-10-21T13:01:26Z</cp:lastPrinted>
  <dcterms:created xsi:type="dcterms:W3CDTF">2014-04-26T14:01:38Z</dcterms:created>
  <dcterms:modified xsi:type="dcterms:W3CDTF">2020-02-10T18:36:52Z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0x0101008B140C27D34B51488A959DEFAD6AF5BA</vt:lpwstr>
  </property>
  <property fmtid="{D5CDD505-2E9C-101B-9397-08002B2CF9AE}" pid="3" name="Order">
    <vt:r8>3700</vt:r8>
  </property>
  <property fmtid="{D5CDD505-2E9C-101B-9397-08002B2CF9AE}" pid="4" name="MediaServiceImageTags">
    <vt:lpwstr/>
  </property>
</Properties>
</file>