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65" r:id="rId4"/>
    <p:sldId id="260" r:id="rId5"/>
    <p:sldId id="263" r:id="rId6"/>
    <p:sldId id="261" r:id="rId7"/>
    <p:sldId id="266" r:id="rId8"/>
    <p:sldId id="262" r:id="rId9"/>
    <p:sldId id="258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09756B-8F8A-4CD8-ABE5-17F1D1463DE9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470709D-C5DC-4FEF-8293-8B54D095B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2"/>
            <a:ext cx="9143999" cy="6927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5257800" cy="2209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2819400"/>
            <a:ext cx="3276600" cy="2209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2642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520C7B-2A24-4C0E-B9DF-03CECEE3C165}" type="datetime1">
              <a:rPr lang="en-US" smtClean="0"/>
              <a:t>2/12/19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C9A04B0C-00EB-45EF-BE9C-3ED823EA9777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3198CE36-7C7E-44C6-8A5D-9CA368FA439D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65125"/>
          </a:xfrm>
          <a:prstGeom prst="rect">
            <a:avLst/>
          </a:prstGeom>
        </p:spPr>
        <p:txBody>
          <a:bodyPr/>
          <a:lstStyle/>
          <a:p>
            <a:fld id="{288F55F0-8A6C-4A5B-A395-AB72E1375FA0}" type="datetime1">
              <a:rPr lang="en-US" smtClean="0"/>
              <a:t>2/12/19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264275"/>
            <a:ext cx="2133600" cy="365125"/>
          </a:xfrm>
        </p:spPr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56F645B0-6011-4D0C-A08C-566C001C259E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AD78325-CD49-4291-B869-5A8E71EE5A2E}" type="datetime1">
              <a:rPr lang="en-US" smtClean="0"/>
              <a:t>2/12/19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60D12D99-0880-45CE-B35C-6ECB9761CAB5}" type="datetime1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4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C429444D-2741-4371-85DC-53AC13F9421A}" type="datetime1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5A9FD312-D9B5-4C12-91A9-85D205E7D7B8}" type="datetime1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D7916983-FBCB-4D5D-B790-2E821DB046D0}" type="datetime1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6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5E17A16D-DBE8-4110-89AD-9642821118D9}" type="datetime1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6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007BC7-4608-4595-A1F9-EFF5F06E0D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2"/>
            <a:ext cx="9144000" cy="69272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0" y="62182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BC3F79C-FBA2-4ABE-A1A8-5463192CD40D}" type="slidenum">
              <a:rPr lang="en-US" smtClean="0"/>
              <a:pPr/>
              <a:t>‹#›</a:t>
            </a:fld>
            <a:r>
              <a:rPr lang="en-US" dirty="0"/>
              <a:t> | 1/22/2019</a:t>
            </a:r>
          </a:p>
        </p:txBody>
      </p:sp>
    </p:spTree>
    <p:extLst>
      <p:ext uri="{BB962C8B-B14F-4D97-AF65-F5344CB8AC3E}">
        <p14:creationId xmlns:p14="http://schemas.microsoft.com/office/powerpoint/2010/main" val="313480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.Boege@unh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State-Specific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Sarah Boege, MPP</a:t>
            </a:r>
            <a:endParaRPr lang="en-US" sz="2000" dirty="0"/>
          </a:p>
          <a:p>
            <a:r>
              <a:rPr lang="en-US" sz="2000" dirty="0"/>
              <a:t>February 13</a:t>
            </a:r>
            <a:r>
              <a:rPr lang="en-US" sz="2000" baseline="30000" dirty="0"/>
              <a:t>th</a:t>
            </a:r>
            <a:r>
              <a:rPr lang="en-US" sz="2000" dirty="0"/>
              <a:t>,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7B74-A921-42C6-9AA7-8788D66488B6}" type="datetime1">
              <a:rPr lang="en-US" smtClean="0"/>
              <a:t>2/12/19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4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Goal: To advance the use and usefulness of disability data and statistics to inform disability policy and services.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Compendium &amp; Supplement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National- and state-level statistics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Annual Report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National-level statistics &amp; trends over time</a:t>
            </a:r>
          </a:p>
          <a:p>
            <a:pPr marL="0" indent="0">
              <a:buNone/>
            </a:pPr>
            <a:r>
              <a:rPr lang="en-US" sz="2800" dirty="0"/>
              <a:t>State-Specific Reports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State- and county-level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Local policy &amp; service providers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FB1-B8E1-4AE6-B76F-F64B334B0455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4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7AA4-3DCA-474D-8C5E-BD4E46F3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State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C652F-A2ED-4BFF-8EAE-A3A6325D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999"/>
            <a:ext cx="5105400" cy="433323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State- and county- level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American Community Survey (ACS) 5-year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Individualized reports for all 50 states on each topic (disability prevalence &amp; employment)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Interpretive text, discussion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County-level heat maps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HTML and PDF versions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BC92-C284-418B-81A0-727D0E98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288F55F0-8A6C-4A5B-A395-AB72E1375FA0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14A32-FDE8-487D-A5C9-38A24831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9000" y="6264275"/>
            <a:ext cx="2133600" cy="365125"/>
          </a:xfrm>
        </p:spPr>
        <p:txBody>
          <a:bodyPr/>
          <a:lstStyle/>
          <a:p>
            <a:fld id="{52F0E47B-4FC6-4104-B1D0-7FC471F5C595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 descr="Heat map of the number of people with disabilities in the state of New Hampshire’s 10 counties. Counties in a darker red (such as the south eastern Strafford county) indicate a higher number of people with disabilities. The lighter colored counties, such as the most northern Coos County, indicated a lower number of people with disabilities.">
            <a:extLst>
              <a:ext uri="{FF2B5EF4-FFF2-40B4-BE49-F238E27FC236}">
                <a16:creationId xmlns:a16="http://schemas.microsoft.com/office/drawing/2014/main" id="{BB089273-C60A-4D22-A88C-471B31BBC41A}"/>
              </a:ext>
            </a:extLst>
          </p:cNvPr>
          <p:cNvSpPr txBox="1"/>
          <p:nvPr/>
        </p:nvSpPr>
        <p:spPr>
          <a:xfrm>
            <a:off x="5410200" y="4997156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of the number of people with disabilities in the state of New Hampshire’s 10 counties.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204708-77FB-4B6F-B1DC-0BE0475D4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718544"/>
            <a:ext cx="2306498" cy="4333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FB6462-FC66-4DCC-BEFE-4956ED9E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955" y="2132615"/>
            <a:ext cx="1357045" cy="7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37E0-80B5-4725-9E95-A51043FB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EF9E-4D40-453F-A961-D16A9762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Expanding topics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Currently only cover the topics of disability prevalence and employment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Add one or two new topics each year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This summer adding poverty and earnings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Other future topics similar to Compendium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Health insurance coverage, veterans, education, and more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367F0-C3DD-42BE-80A5-C7E4086D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B5689-9397-448A-A829-F9B4DEF3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6506-F0FE-4129-9765-BCA42B32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9FC1-3632-4CE5-8A1F-6A21215D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24000"/>
            <a:ext cx="43434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Data visualization technology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Using open-source software (</a:t>
            </a:r>
            <a:r>
              <a:rPr lang="en-US" sz="2400" dirty="0" err="1"/>
              <a:t>plotly</a:t>
            </a:r>
            <a:r>
              <a:rPr lang="en-US" sz="2400" dirty="0"/>
              <a:t>) to create highly customized 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Expand the variety of ways that people can engage with disability statistics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We always welcome feedback and ideas!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80D1C-8607-410D-B3AB-88E286FE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t>2/12/19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5D1E2-B70D-40D7-B6A1-74864F4E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6F976-3099-4947-9B12-5AC5C5C1E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343400" cy="2979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EFEB7-D025-4887-B19B-A2FEDB1B9931}"/>
              </a:ext>
            </a:extLst>
          </p:cNvPr>
          <p:cNvSpPr txBox="1"/>
          <p:nvPr/>
        </p:nvSpPr>
        <p:spPr>
          <a:xfrm>
            <a:off x="4953000" y="473233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examples: combo bar and line graph, candlestick chart, donut chart, scatter chart</a:t>
            </a:r>
          </a:p>
        </p:txBody>
      </p:sp>
    </p:spTree>
    <p:extLst>
      <p:ext uri="{BB962C8B-B14F-4D97-AF65-F5344CB8AC3E}">
        <p14:creationId xmlns:p14="http://schemas.microsoft.com/office/powerpoint/2010/main" val="390549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A163-E356-4A70-99F1-9CCA3FD5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F33C-BAAC-403A-ACA7-59F3000B1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Complement State-Specific Reports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Featuring same updated 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Different way to present disability statistics</a:t>
            </a:r>
          </a:p>
          <a:p>
            <a:r>
              <a:rPr lang="en-US" dirty="0"/>
              <a:t>Annual Series of Intersectionality Infographics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Highlight the intersection of disability with other key demographics in all 50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Produced in collaboration with the Association of University Centers on Disability (AUCD) and advocacy organizations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404A-CCA6-4E9D-B83C-D2F805D0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4773-CA3C-4F61-8F6B-96FBE046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3925-C422-45B8-8912-37DE11D0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Infographic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D794-86A6-4F24-BEF6-CBE7EDFD8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infographic with pie charts, a bar chart, a heat map of NH counties, a line graph, and some text with quick facts.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2276-564F-4561-9928-35DA4FF1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8325-CD49-4291-B869-5A8E71EE5A2E}" type="datetime1">
              <a:rPr lang="en-US" smtClean="0"/>
              <a:t>2/12/19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FCEAB-BDC7-4CF9-A7A0-42881097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0E6AF-6C1C-4AA1-B559-F91808748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016"/>
            <a:ext cx="2343853" cy="58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C345-EE06-4FF1-99BE-813F0F88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6284A-0B79-45EF-B4A7-C683A5B7D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Goal: To advance the use and usefulness of disability data and statistics to inform disability policy and services.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State-Specific Reports present more localized disability statistics that users can engage with in a variety of ways depending on their topic interests and their preferences in display format.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7C316-946B-4E5A-8E8F-B3261E99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DFA06-D7FB-48C7-AAFD-20BBB425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5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39DE-6A99-43F8-AA1F-86739639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8A578-B884-4CC4-9D4E-A36F8068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Contact Information: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Institute on Disability</a:t>
            </a:r>
          </a:p>
          <a:p>
            <a:pPr marL="0" indent="0" algn="ctr">
              <a:buNone/>
            </a:pPr>
            <a:r>
              <a:rPr lang="en-US" dirty="0"/>
              <a:t>University of New Hampshire</a:t>
            </a:r>
          </a:p>
          <a:p>
            <a:pPr marL="0" indent="0" algn="ctr">
              <a:buNone/>
            </a:pPr>
            <a:r>
              <a:rPr lang="en-US" dirty="0"/>
              <a:t>10 West Edge Drive, Suite 101</a:t>
            </a:r>
          </a:p>
          <a:p>
            <a:pPr marL="0" indent="0" algn="ctr">
              <a:buNone/>
            </a:pPr>
            <a:r>
              <a:rPr lang="en-US" dirty="0"/>
              <a:t>Durham, NH 03824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Sarah Boege</a:t>
            </a:r>
          </a:p>
          <a:p>
            <a:pPr marL="0" indent="0" algn="ctr">
              <a:buNone/>
            </a:pPr>
            <a:r>
              <a:rPr lang="en-US" dirty="0"/>
              <a:t>(603) 862-0165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Sarah.Boege@unh.edu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FB521-E2B8-4FC6-96C3-F600744F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21130-378E-4DB3-971A-3AB34318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D">
      <a:dk1>
        <a:srgbClr val="004280"/>
      </a:dk1>
      <a:lt1>
        <a:srgbClr val="FFFFFF"/>
      </a:lt1>
      <a:dk2>
        <a:srgbClr val="004280"/>
      </a:dk2>
      <a:lt2>
        <a:srgbClr val="A8CC96"/>
      </a:lt2>
      <a:accent1>
        <a:srgbClr val="FFEFC1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59a53-fe6e-4c04-8d64-94c15d2c850d" xsi:nil="true"/>
    <lcf76f155ced4ddcb4097134ff3c332f xmlns="6c2254f5-de69-40f5-a0e2-2f56cfee07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67A658-F0B8-4B2D-A6FE-26959132A054}"/>
</file>

<file path=customXml/itemProps2.xml><?xml version="1.0" encoding="utf-8"?>
<ds:datastoreItem xmlns:ds="http://schemas.openxmlformats.org/officeDocument/2006/customXml" ds:itemID="{069CF6A9-BABE-491D-9395-0003211D3751}"/>
</file>

<file path=customXml/itemProps3.xml><?xml version="1.0" encoding="utf-8"?>
<ds:datastoreItem xmlns:ds="http://schemas.openxmlformats.org/officeDocument/2006/customXml" ds:itemID="{434B0AC6-430D-4A2B-8704-3BF7CB01E1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396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State-Specific Reports</vt:lpstr>
      <vt:lpstr>Introduction</vt:lpstr>
      <vt:lpstr>State Reports</vt:lpstr>
      <vt:lpstr>New Additions</vt:lpstr>
      <vt:lpstr>New Additions</vt:lpstr>
      <vt:lpstr>Infographics</vt:lpstr>
      <vt:lpstr>Infographic Example</vt:lpstr>
      <vt:lpstr>Takeaway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Guntz, Nichole</dc:creator>
  <cp:lastModifiedBy>Boege, Sarah</cp:lastModifiedBy>
  <cp:revision>44</cp:revision>
  <cp:lastPrinted>2019-01-24T14:22:19Z</cp:lastPrinted>
  <dcterms:created xsi:type="dcterms:W3CDTF">2011-09-13T17:45:18Z</dcterms:created>
  <dcterms:modified xsi:type="dcterms:W3CDTF">2019-02-13T04:09:18Z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0x0101008B140C27D34B51488A959DEFAD6AF5BA</vt:lpwstr>
  </property>
  <property fmtid="{D5CDD505-2E9C-101B-9397-08002B2CF9AE}" pid="3" name="Order">
    <vt:r8>1000</vt:r8>
  </property>
  <property fmtid="{D5CDD505-2E9C-101B-9397-08002B2CF9AE}" pid="4" name="MediaServiceImageTags">
    <vt:lpwstr/>
  </property>
</Properties>
</file>