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Lst>
  <p:sldIdLst>
    <p:sldId id="258" r:id="rId3"/>
    <p:sldId id="257" r:id="rId4"/>
    <p:sldId id="259" r:id="rId5"/>
    <p:sldId id="260" r:id="rId6"/>
    <p:sldId id="261" r:id="rId7"/>
    <p:sldId id="262" r:id="rId8"/>
    <p:sldId id="263" r:id="rId9"/>
    <p:sldId id="264" r:id="rId10"/>
    <p:sldId id="269"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p:scale>
          <a:sx n="66" d="100"/>
          <a:sy n="66" d="100"/>
        </p:scale>
        <p:origin x="1326"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FF9223-32E8-4891-9E51-0332B8483BFF}"/>
              </a:ext>
            </a:extLst>
          </p:cNvPr>
          <p:cNvSpPr>
            <a:spLocks noGrp="1"/>
          </p:cNvSpPr>
          <p:nvPr>
            <p:ph type="title"/>
          </p:nvPr>
        </p:nvSpPr>
        <p:spPr>
          <a:xfrm>
            <a:off x="465512" y="2898358"/>
            <a:ext cx="4613130" cy="1777712"/>
          </a:xfrm>
        </p:spPr>
        <p:txBody>
          <a:bodyPr anchor="b"/>
          <a:lstStyle>
            <a:lvl1pPr>
              <a:defRPr sz="6000"/>
            </a:lvl1pPr>
          </a:lstStyle>
          <a:p>
            <a:endParaRPr lang="en-US" dirty="0"/>
          </a:p>
        </p:txBody>
      </p:sp>
      <p:sp>
        <p:nvSpPr>
          <p:cNvPr id="8" name="Text Placeholder 2">
            <a:extLst>
              <a:ext uri="{FF2B5EF4-FFF2-40B4-BE49-F238E27FC236}">
                <a16:creationId xmlns:a16="http://schemas.microsoft.com/office/drawing/2014/main" id="{6EEFDA6F-AFE4-4665-8892-58ADFD1F47AB}"/>
              </a:ext>
            </a:extLst>
          </p:cNvPr>
          <p:cNvSpPr>
            <a:spLocks noGrp="1"/>
          </p:cNvSpPr>
          <p:nvPr>
            <p:ph type="body" idx="1"/>
          </p:nvPr>
        </p:nvSpPr>
        <p:spPr>
          <a:xfrm>
            <a:off x="6043787" y="2784764"/>
            <a:ext cx="2634701" cy="186636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ext Placeholder 2">
            <a:extLst>
              <a:ext uri="{FF2B5EF4-FFF2-40B4-BE49-F238E27FC236}">
                <a16:creationId xmlns:a16="http://schemas.microsoft.com/office/drawing/2014/main" id="{8C15876B-BF34-458E-982F-28C497C9387E}"/>
              </a:ext>
            </a:extLst>
          </p:cNvPr>
          <p:cNvSpPr>
            <a:spLocks noGrp="1"/>
          </p:cNvSpPr>
          <p:nvPr>
            <p:ph type="body" idx="13" hasCustomPrompt="1"/>
          </p:nvPr>
        </p:nvSpPr>
        <p:spPr>
          <a:xfrm>
            <a:off x="465512" y="4845167"/>
            <a:ext cx="4613130" cy="1009534"/>
          </a:xfrm>
        </p:spPr>
        <p:txBody>
          <a:bodyPr/>
          <a:lstStyle>
            <a:lvl1pPr marL="0" indent="0">
              <a:buNone/>
              <a:defRPr sz="2400">
                <a:solidFill>
                  <a:srgbClr val="00427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Presenter</a:t>
            </a:r>
          </a:p>
        </p:txBody>
      </p:sp>
    </p:spTree>
    <p:extLst>
      <p:ext uri="{BB962C8B-B14F-4D97-AF65-F5344CB8AC3E}">
        <p14:creationId xmlns:p14="http://schemas.microsoft.com/office/powerpoint/2010/main" val="3589096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73985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9272"/>
            <a:ext cx="9143999" cy="6927272"/>
          </a:xfrm>
          <a:prstGeom prst="rect">
            <a:avLst/>
          </a:prstGeom>
        </p:spPr>
      </p:pic>
      <p:sp>
        <p:nvSpPr>
          <p:cNvPr id="2" name="Title 1"/>
          <p:cNvSpPr>
            <a:spLocks noGrp="1"/>
          </p:cNvSpPr>
          <p:nvPr>
            <p:ph type="ctrTitle"/>
          </p:nvPr>
        </p:nvSpPr>
        <p:spPr>
          <a:xfrm>
            <a:off x="152400" y="2819400"/>
            <a:ext cx="5257800" cy="2209800"/>
          </a:xfrm>
        </p:spPr>
        <p:txBody>
          <a:bodyPr/>
          <a:lstStyle/>
          <a:p>
            <a:r>
              <a:rPr lang="en-US" dirty="0"/>
              <a:t>Click to edit Master title style</a:t>
            </a:r>
          </a:p>
        </p:txBody>
      </p:sp>
      <p:sp>
        <p:nvSpPr>
          <p:cNvPr id="3" name="Subtitle 2"/>
          <p:cNvSpPr>
            <a:spLocks noGrp="1"/>
          </p:cNvSpPr>
          <p:nvPr>
            <p:ph type="subTitle" idx="1"/>
          </p:nvPr>
        </p:nvSpPr>
        <p:spPr>
          <a:xfrm>
            <a:off x="5715000" y="2819400"/>
            <a:ext cx="3276600" cy="2209800"/>
          </a:xfrm>
        </p:spPr>
        <p:txBody>
          <a:bodyPr anchor="ct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858000" y="6264275"/>
            <a:ext cx="2133600" cy="365125"/>
          </a:xfrm>
          <a:prstGeom prst="rect">
            <a:avLst/>
          </a:prstGeom>
        </p:spPr>
        <p:txBody>
          <a:bodyPr/>
          <a:lstStyle>
            <a:lvl1pPr algn="r">
              <a:defRPr/>
            </a:lvl1pPr>
          </a:lstStyle>
          <a:p>
            <a:fld id="{B1520C7B-2A24-4C0E-B9DF-03CECEE3C165}" type="datetime1">
              <a:rPr lang="en-US" smtClean="0"/>
              <a:t>2/3/2020</a:t>
            </a:fld>
            <a:endParaRPr lang="en-US" dirty="0"/>
          </a:p>
        </p:txBody>
      </p:sp>
    </p:spTree>
    <p:extLst>
      <p:ext uri="{BB962C8B-B14F-4D97-AF65-F5344CB8AC3E}">
        <p14:creationId xmlns:p14="http://schemas.microsoft.com/office/powerpoint/2010/main" val="3724174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64275"/>
            <a:ext cx="2133600" cy="365125"/>
          </a:xfrm>
          <a:prstGeom prst="rect">
            <a:avLst/>
          </a:prstGeom>
        </p:spPr>
        <p:txBody>
          <a:bodyPr/>
          <a:lstStyle/>
          <a:p>
            <a:fld id="{288F55F0-8A6C-4A5B-A395-AB72E1375FA0}" type="datetime1">
              <a:rPr lang="en-US" smtClean="0"/>
              <a:t>2/3/2020</a:t>
            </a:fld>
            <a:endParaRPr lang="en-US"/>
          </a:p>
        </p:txBody>
      </p:sp>
      <p:sp>
        <p:nvSpPr>
          <p:cNvPr id="6" name="Slide Number Placeholder 5"/>
          <p:cNvSpPr>
            <a:spLocks noGrp="1"/>
          </p:cNvSpPr>
          <p:nvPr>
            <p:ph type="sldNum" sz="quarter" idx="12"/>
          </p:nvPr>
        </p:nvSpPr>
        <p:spPr>
          <a:xfrm>
            <a:off x="3429000" y="6264275"/>
            <a:ext cx="2133600" cy="365125"/>
          </a:xfrm>
        </p:spPr>
        <p:txBody>
          <a:bodyPr/>
          <a:lstStyle/>
          <a:p>
            <a:fld id="{52F0E47B-4FC6-4104-B1D0-7FC471F5C595}" type="slidenum">
              <a:rPr lang="en-US" smtClean="0"/>
              <a:t>‹#›</a:t>
            </a:fld>
            <a:endParaRPr lang="en-US"/>
          </a:p>
        </p:txBody>
      </p:sp>
    </p:spTree>
    <p:extLst>
      <p:ext uri="{BB962C8B-B14F-4D97-AF65-F5344CB8AC3E}">
        <p14:creationId xmlns:p14="http://schemas.microsoft.com/office/powerpoint/2010/main" val="3464777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400800"/>
            <a:ext cx="2133600" cy="365125"/>
          </a:xfrm>
          <a:prstGeom prst="rect">
            <a:avLst/>
          </a:prstGeom>
        </p:spPr>
        <p:txBody>
          <a:bodyPr/>
          <a:lstStyle/>
          <a:p>
            <a:fld id="{56F645B0-6011-4D0C-A08C-566C001C259E}" type="datetime1">
              <a:rPr lang="en-US" smtClean="0"/>
              <a:t>2/3/2020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F0E47B-4FC6-4104-B1D0-7FC471F5C595}" type="slidenum">
              <a:rPr lang="en-US" smtClean="0"/>
              <a:t>‹#›</a:t>
            </a:fld>
            <a:endParaRPr lang="en-US"/>
          </a:p>
        </p:txBody>
      </p:sp>
    </p:spTree>
    <p:extLst>
      <p:ext uri="{BB962C8B-B14F-4D97-AF65-F5344CB8AC3E}">
        <p14:creationId xmlns:p14="http://schemas.microsoft.com/office/powerpoint/2010/main" val="2503268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400800"/>
            <a:ext cx="2133600" cy="365125"/>
          </a:xfrm>
          <a:prstGeom prst="rect">
            <a:avLst/>
          </a:prstGeom>
        </p:spPr>
        <p:txBody>
          <a:bodyPr/>
          <a:lstStyle/>
          <a:p>
            <a:fld id="{9AD78325-CD49-4291-B869-5A8E71EE5A2E}" type="datetime1">
              <a:rPr lang="en-US" smtClean="0"/>
              <a:t>2/3/2020</a:t>
            </a:fld>
            <a:endParaRPr lang="en-US"/>
          </a:p>
        </p:txBody>
      </p:sp>
      <p:sp>
        <p:nvSpPr>
          <p:cNvPr id="7" name="Slide Number Placeholder 6"/>
          <p:cNvSpPr>
            <a:spLocks noGrp="1"/>
          </p:cNvSpPr>
          <p:nvPr>
            <p:ph type="sldNum" sz="quarter" idx="12"/>
          </p:nvPr>
        </p:nvSpPr>
        <p:spPr/>
        <p:txBody>
          <a:bodyPr/>
          <a:lstStyle/>
          <a:p>
            <a:fld id="{52F0E47B-4FC6-4104-B1D0-7FC471F5C595}" type="slidenum">
              <a:rPr lang="en-US" smtClean="0"/>
              <a:t>‹#›</a:t>
            </a:fld>
            <a:endParaRPr lang="en-US"/>
          </a:p>
        </p:txBody>
      </p:sp>
    </p:spTree>
    <p:extLst>
      <p:ext uri="{BB962C8B-B14F-4D97-AF65-F5344CB8AC3E}">
        <p14:creationId xmlns:p14="http://schemas.microsoft.com/office/powerpoint/2010/main" val="177274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400800"/>
            <a:ext cx="2133600" cy="365125"/>
          </a:xfrm>
          <a:prstGeom prst="rect">
            <a:avLst/>
          </a:prstGeom>
        </p:spPr>
        <p:txBody>
          <a:bodyPr/>
          <a:lstStyle/>
          <a:p>
            <a:fld id="{60D12D99-0880-45CE-B35C-6ECB9761CAB5}" type="datetime1">
              <a:rPr lang="en-US" smtClean="0"/>
              <a:t>2/3/2020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2F0E47B-4FC6-4104-B1D0-7FC471F5C595}" type="slidenum">
              <a:rPr lang="en-US" smtClean="0"/>
              <a:t>‹#›</a:t>
            </a:fld>
            <a:endParaRPr lang="en-US"/>
          </a:p>
        </p:txBody>
      </p:sp>
    </p:spTree>
    <p:extLst>
      <p:ext uri="{BB962C8B-B14F-4D97-AF65-F5344CB8AC3E}">
        <p14:creationId xmlns:p14="http://schemas.microsoft.com/office/powerpoint/2010/main" val="3919299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400800"/>
            <a:ext cx="2133600" cy="365125"/>
          </a:xfrm>
          <a:prstGeom prst="rect">
            <a:avLst/>
          </a:prstGeom>
        </p:spPr>
        <p:txBody>
          <a:bodyPr/>
          <a:lstStyle/>
          <a:p>
            <a:fld id="{C429444D-2741-4371-85DC-53AC13F9421A}" type="datetime1">
              <a:rPr lang="en-US" smtClean="0"/>
              <a:t>2/3/2020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2F0E47B-4FC6-4104-B1D0-7FC471F5C595}" type="slidenum">
              <a:rPr lang="en-US" smtClean="0"/>
              <a:t>‹#›</a:t>
            </a:fld>
            <a:endParaRPr lang="en-US"/>
          </a:p>
        </p:txBody>
      </p:sp>
    </p:spTree>
    <p:extLst>
      <p:ext uri="{BB962C8B-B14F-4D97-AF65-F5344CB8AC3E}">
        <p14:creationId xmlns:p14="http://schemas.microsoft.com/office/powerpoint/2010/main" val="3957813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00800"/>
            <a:ext cx="2133600" cy="365125"/>
          </a:xfrm>
          <a:prstGeom prst="rect">
            <a:avLst/>
          </a:prstGeom>
        </p:spPr>
        <p:txBody>
          <a:bodyPr/>
          <a:lstStyle/>
          <a:p>
            <a:fld id="{5A9FD312-D9B5-4C12-91A9-85D205E7D7B8}" type="datetime1">
              <a:rPr lang="en-US" smtClean="0"/>
              <a:t>2/3/2020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2F0E47B-4FC6-4104-B1D0-7FC471F5C595}" type="slidenum">
              <a:rPr lang="en-US" smtClean="0"/>
              <a:t>‹#›</a:t>
            </a:fld>
            <a:endParaRPr lang="en-US"/>
          </a:p>
        </p:txBody>
      </p:sp>
    </p:spTree>
    <p:extLst>
      <p:ext uri="{BB962C8B-B14F-4D97-AF65-F5344CB8AC3E}">
        <p14:creationId xmlns:p14="http://schemas.microsoft.com/office/powerpoint/2010/main" val="4231507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400800"/>
            <a:ext cx="2133600" cy="365125"/>
          </a:xfrm>
          <a:prstGeom prst="rect">
            <a:avLst/>
          </a:prstGeom>
        </p:spPr>
        <p:txBody>
          <a:bodyPr/>
          <a:lstStyle/>
          <a:p>
            <a:fld id="{D7916983-FBCB-4D5D-B790-2E821DB046D0}" type="datetime1">
              <a:rPr lang="en-US" smtClean="0"/>
              <a:t>2/3/2020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F0E47B-4FC6-4104-B1D0-7FC471F5C595}" type="slidenum">
              <a:rPr lang="en-US" smtClean="0"/>
              <a:t>‹#›</a:t>
            </a:fld>
            <a:endParaRPr lang="en-US"/>
          </a:p>
        </p:txBody>
      </p:sp>
    </p:spTree>
    <p:extLst>
      <p:ext uri="{BB962C8B-B14F-4D97-AF65-F5344CB8AC3E}">
        <p14:creationId xmlns:p14="http://schemas.microsoft.com/office/powerpoint/2010/main" val="2260010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400800"/>
            <a:ext cx="2133600" cy="365125"/>
          </a:xfrm>
          <a:prstGeom prst="rect">
            <a:avLst/>
          </a:prstGeom>
        </p:spPr>
        <p:txBody>
          <a:bodyPr/>
          <a:lstStyle/>
          <a:p>
            <a:fld id="{5E17A16D-DBE8-4110-89AD-9642821118D9}" type="datetime1">
              <a:rPr lang="en-US" smtClean="0"/>
              <a:t>2/3/2020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F0E47B-4FC6-4104-B1D0-7FC471F5C595}" type="slidenum">
              <a:rPr lang="en-US" smtClean="0"/>
              <a:t>‹#›</a:t>
            </a:fld>
            <a:endParaRPr lang="en-US"/>
          </a:p>
        </p:txBody>
      </p:sp>
    </p:spTree>
    <p:extLst>
      <p:ext uri="{BB962C8B-B14F-4D97-AF65-F5344CB8AC3E}">
        <p14:creationId xmlns:p14="http://schemas.microsoft.com/office/powerpoint/2010/main" val="419291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b="1">
                <a:solidFill>
                  <a:schemeClr val="bg1"/>
                </a:solidFill>
              </a:defRPr>
            </a:lvl1pPr>
          </a:lstStyle>
          <a:p>
            <a:endParaRPr lang="en-US" dirty="0"/>
          </a:p>
        </p:txBody>
      </p:sp>
    </p:spTree>
    <p:extLst>
      <p:ext uri="{BB962C8B-B14F-4D97-AF65-F5344CB8AC3E}">
        <p14:creationId xmlns:p14="http://schemas.microsoft.com/office/powerpoint/2010/main" val="2243031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400800"/>
            <a:ext cx="2133600" cy="365125"/>
          </a:xfrm>
          <a:prstGeom prst="rect">
            <a:avLst/>
          </a:prstGeom>
        </p:spPr>
        <p:txBody>
          <a:bodyPr/>
          <a:lstStyle/>
          <a:p>
            <a:fld id="{C9A04B0C-00EB-45EF-BE9C-3ED823EA9777}" type="datetime1">
              <a:rPr lang="en-US" smtClean="0"/>
              <a:t>2/3/2020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F0E47B-4FC6-4104-B1D0-7FC471F5C595}" type="slidenum">
              <a:rPr lang="en-US" smtClean="0"/>
              <a:t>‹#›</a:t>
            </a:fld>
            <a:endParaRPr lang="en-US"/>
          </a:p>
        </p:txBody>
      </p:sp>
    </p:spTree>
    <p:extLst>
      <p:ext uri="{BB962C8B-B14F-4D97-AF65-F5344CB8AC3E}">
        <p14:creationId xmlns:p14="http://schemas.microsoft.com/office/powerpoint/2010/main" val="701417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400800"/>
            <a:ext cx="2133600" cy="365125"/>
          </a:xfrm>
          <a:prstGeom prst="rect">
            <a:avLst/>
          </a:prstGeom>
        </p:spPr>
        <p:txBody>
          <a:bodyPr/>
          <a:lstStyle/>
          <a:p>
            <a:fld id="{3198CE36-7C7E-44C6-8A5D-9CA368FA439D}" type="datetime1">
              <a:rPr lang="en-US" smtClean="0"/>
              <a:t>2/3/2020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F0E47B-4FC6-4104-B1D0-7FC471F5C595}" type="slidenum">
              <a:rPr lang="en-US" smtClean="0"/>
              <a:t>‹#›</a:t>
            </a:fld>
            <a:endParaRPr lang="en-US"/>
          </a:p>
        </p:txBody>
      </p:sp>
    </p:spTree>
    <p:extLst>
      <p:ext uri="{BB962C8B-B14F-4D97-AF65-F5344CB8AC3E}">
        <p14:creationId xmlns:p14="http://schemas.microsoft.com/office/powerpoint/2010/main" val="3341922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612" y="790158"/>
            <a:ext cx="7789488" cy="1777712"/>
          </a:xfrm>
        </p:spPr>
        <p:txBody>
          <a:bodyPr anchor="b"/>
          <a:lstStyle>
            <a:lvl1pPr>
              <a:defRPr sz="6000"/>
            </a:lvl1pPr>
          </a:lstStyle>
          <a:p>
            <a:endParaRPr lang="en-US" dirty="0"/>
          </a:p>
        </p:txBody>
      </p:sp>
      <p:sp>
        <p:nvSpPr>
          <p:cNvPr id="7" name="Text Placeholder 2">
            <a:extLst>
              <a:ext uri="{FF2B5EF4-FFF2-40B4-BE49-F238E27FC236}">
                <a16:creationId xmlns:a16="http://schemas.microsoft.com/office/drawing/2014/main" id="{794B7DEE-EA8C-427D-8AD6-6C50AA000A04}"/>
              </a:ext>
            </a:extLst>
          </p:cNvPr>
          <p:cNvSpPr>
            <a:spLocks noGrp="1"/>
          </p:cNvSpPr>
          <p:nvPr>
            <p:ph type="body" idx="13" hasCustomPrompt="1"/>
          </p:nvPr>
        </p:nvSpPr>
        <p:spPr>
          <a:xfrm>
            <a:off x="465512" y="2784764"/>
            <a:ext cx="7789488" cy="3069937"/>
          </a:xfrm>
        </p:spPr>
        <p:txBody>
          <a:bodyPr>
            <a:normAutofit/>
          </a:bodyPr>
          <a:lstStyle>
            <a:lvl1pPr marL="0" indent="0">
              <a:buNone/>
              <a:defRPr sz="4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Tree>
    <p:extLst>
      <p:ext uri="{BB962C8B-B14F-4D97-AF65-F5344CB8AC3E}">
        <p14:creationId xmlns:p14="http://schemas.microsoft.com/office/powerpoint/2010/main" val="2957253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4194185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3300110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36919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552230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4278938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609681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5.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029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41871310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007BC7-4608-4595-A1F9-EFF5F06E0D2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9272"/>
            <a:ext cx="9144000" cy="6927272"/>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524000"/>
            <a:ext cx="8229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3429000" y="6218237"/>
            <a:ext cx="2133600" cy="365125"/>
          </a:xfrm>
          <a:prstGeom prst="rect">
            <a:avLst/>
          </a:prstGeom>
        </p:spPr>
        <p:txBody>
          <a:bodyPr vert="horz" lIns="91440" tIns="45720" rIns="91440" bIns="45720" rtlCol="0" anchor="ctr"/>
          <a:lstStyle>
            <a:lvl1pPr algn="ctr">
              <a:defRPr sz="1200">
                <a:solidFill>
                  <a:schemeClr val="bg1"/>
                </a:solidFill>
              </a:defRPr>
            </a:lvl1pPr>
          </a:lstStyle>
          <a:p>
            <a:fld id="{2BC3F79C-FBA2-4ABE-A1A8-5463192CD40D}" type="slidenum">
              <a:rPr lang="en-US" smtClean="0"/>
              <a:pPr/>
              <a:t>‹#›</a:t>
            </a:fld>
            <a:r>
              <a:rPr lang="en-US" dirty="0"/>
              <a:t> | 1/22/2019</a:t>
            </a:r>
          </a:p>
        </p:txBody>
      </p:sp>
    </p:spTree>
    <p:extLst>
      <p:ext uri="{BB962C8B-B14F-4D97-AF65-F5344CB8AC3E}">
        <p14:creationId xmlns:p14="http://schemas.microsoft.com/office/powerpoint/2010/main" val="258591427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Megan.Henly@unh.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F27D9-0FC1-41E0-A563-46AAEA521CEB}"/>
              </a:ext>
            </a:extLst>
          </p:cNvPr>
          <p:cNvSpPr>
            <a:spLocks noGrp="1"/>
          </p:cNvSpPr>
          <p:nvPr>
            <p:ph type="title"/>
          </p:nvPr>
        </p:nvSpPr>
        <p:spPr/>
        <p:txBody>
          <a:bodyPr/>
          <a:lstStyle/>
          <a:p>
            <a:r>
              <a:rPr lang="en-US" dirty="0"/>
              <a:t>State-Level Reports</a:t>
            </a:r>
          </a:p>
        </p:txBody>
      </p:sp>
      <p:sp>
        <p:nvSpPr>
          <p:cNvPr id="3" name="Text Placeholder 2">
            <a:extLst>
              <a:ext uri="{FF2B5EF4-FFF2-40B4-BE49-F238E27FC236}">
                <a16:creationId xmlns:a16="http://schemas.microsoft.com/office/drawing/2014/main" id="{EBAB8FC8-90FE-4D8A-B7D6-FA0FE6C29004}"/>
              </a:ext>
            </a:extLst>
          </p:cNvPr>
          <p:cNvSpPr>
            <a:spLocks noGrp="1"/>
          </p:cNvSpPr>
          <p:nvPr>
            <p:ph type="body" idx="1"/>
          </p:nvPr>
        </p:nvSpPr>
        <p:spPr/>
        <p:txBody>
          <a:bodyPr/>
          <a:lstStyle/>
          <a:p>
            <a:r>
              <a:rPr lang="en-US" dirty="0"/>
              <a:t>Annual Disability Statistics Compendium</a:t>
            </a:r>
          </a:p>
          <a:p>
            <a:r>
              <a:rPr lang="en-US" dirty="0"/>
              <a:t>February 11, 2020</a:t>
            </a:r>
          </a:p>
        </p:txBody>
      </p:sp>
      <p:sp>
        <p:nvSpPr>
          <p:cNvPr id="4" name="Text Placeholder 3">
            <a:extLst>
              <a:ext uri="{FF2B5EF4-FFF2-40B4-BE49-F238E27FC236}">
                <a16:creationId xmlns:a16="http://schemas.microsoft.com/office/drawing/2014/main" id="{2CC10D26-E3D3-482D-82F8-E8C602B07223}"/>
              </a:ext>
            </a:extLst>
          </p:cNvPr>
          <p:cNvSpPr>
            <a:spLocks noGrp="1"/>
          </p:cNvSpPr>
          <p:nvPr>
            <p:ph type="body" idx="13"/>
          </p:nvPr>
        </p:nvSpPr>
        <p:spPr/>
        <p:txBody>
          <a:bodyPr/>
          <a:lstStyle/>
          <a:p>
            <a:r>
              <a:rPr lang="en-US" dirty="0"/>
              <a:t>Megan Henly</a:t>
            </a:r>
          </a:p>
        </p:txBody>
      </p:sp>
    </p:spTree>
    <p:extLst>
      <p:ext uri="{BB962C8B-B14F-4D97-AF65-F5344CB8AC3E}">
        <p14:creationId xmlns:p14="http://schemas.microsoft.com/office/powerpoint/2010/main" val="59095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1F5AE-5334-4267-A76A-E4C5FC796A43}"/>
              </a:ext>
            </a:extLst>
          </p:cNvPr>
          <p:cNvSpPr>
            <a:spLocks noGrp="1"/>
          </p:cNvSpPr>
          <p:nvPr>
            <p:ph type="title"/>
          </p:nvPr>
        </p:nvSpPr>
        <p:spPr/>
        <p:txBody>
          <a:bodyPr/>
          <a:lstStyle/>
          <a:p>
            <a:r>
              <a:rPr lang="en-US" dirty="0"/>
              <a:t>Infographic text description</a:t>
            </a:r>
          </a:p>
        </p:txBody>
      </p:sp>
      <p:sp>
        <p:nvSpPr>
          <p:cNvPr id="3" name="Content Placeholder 2">
            <a:extLst>
              <a:ext uri="{FF2B5EF4-FFF2-40B4-BE49-F238E27FC236}">
                <a16:creationId xmlns:a16="http://schemas.microsoft.com/office/drawing/2014/main" id="{8C860C53-8FFA-4E4F-86EF-2921A45FEFA1}"/>
              </a:ext>
            </a:extLst>
          </p:cNvPr>
          <p:cNvSpPr>
            <a:spLocks noGrp="1"/>
          </p:cNvSpPr>
          <p:nvPr>
            <p:ph idx="1"/>
          </p:nvPr>
        </p:nvSpPr>
        <p:spPr>
          <a:xfrm>
            <a:off x="449943" y="1509486"/>
            <a:ext cx="8065407" cy="4345214"/>
          </a:xfrm>
        </p:spPr>
        <p:txBody>
          <a:bodyPr>
            <a:normAutofit fontScale="77500" lnSpcReduction="20000"/>
          </a:bodyPr>
          <a:lstStyle/>
          <a:p>
            <a:r>
              <a:rPr lang="en-US" dirty="0"/>
              <a:t>An infographic showing 2017 Rural Disability Statistics. In more rural places, disparities widen. </a:t>
            </a:r>
          </a:p>
          <a:p>
            <a:r>
              <a:rPr lang="en-US" dirty="0"/>
              <a:t>The most rural places have the highest disability prevalence (at 17.9% compared to 12.0% in urban places). </a:t>
            </a:r>
          </a:p>
          <a:p>
            <a:r>
              <a:rPr lang="en-US" dirty="0"/>
              <a:t>People with disabilities in rural places are more likely to experience poverty than their counterparts in urban places. </a:t>
            </a:r>
          </a:p>
          <a:p>
            <a:r>
              <a:rPr lang="en-US" dirty="0"/>
              <a:t>The employment rate for people with disabilities ages 18-64 goes down as places become more rural (it's 36.1% in urban places while only 30.2% in the most rural places). </a:t>
            </a:r>
          </a:p>
          <a:p>
            <a:r>
              <a:rPr lang="en-US" dirty="0"/>
              <a:t>In more rural places, people with disabilities report lower rates of private insurance, higher rates of no insurance coverage, and higher rates of public insurance coverage. </a:t>
            </a:r>
          </a:p>
          <a:p>
            <a:r>
              <a:rPr lang="en-US" dirty="0"/>
              <a:t>The source of these data is the 2013-2017 American Community Survey and represents the civilian, noninstitutional population.</a:t>
            </a:r>
          </a:p>
        </p:txBody>
      </p:sp>
    </p:spTree>
    <p:extLst>
      <p:ext uri="{BB962C8B-B14F-4D97-AF65-F5344CB8AC3E}">
        <p14:creationId xmlns:p14="http://schemas.microsoft.com/office/powerpoint/2010/main" val="3680545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F7F04-C724-4E12-B629-D1BF44590039}"/>
              </a:ext>
            </a:extLst>
          </p:cNvPr>
          <p:cNvSpPr>
            <a:spLocks noGrp="1"/>
          </p:cNvSpPr>
          <p:nvPr>
            <p:ph type="title"/>
          </p:nvPr>
        </p:nvSpPr>
        <p:spPr/>
        <p:txBody>
          <a:bodyPr/>
          <a:lstStyle/>
          <a:p>
            <a:pPr algn="ctr"/>
            <a:r>
              <a:rPr lang="en-US" dirty="0"/>
              <a:t>Thank you!</a:t>
            </a:r>
          </a:p>
        </p:txBody>
      </p:sp>
      <p:sp>
        <p:nvSpPr>
          <p:cNvPr id="4" name="Content Placeholder 2">
            <a:extLst>
              <a:ext uri="{FF2B5EF4-FFF2-40B4-BE49-F238E27FC236}">
                <a16:creationId xmlns:a16="http://schemas.microsoft.com/office/drawing/2014/main" id="{A1265B76-3A5D-4CE7-9FD8-69767719DE46}"/>
              </a:ext>
            </a:extLst>
          </p:cNvPr>
          <p:cNvSpPr>
            <a:spLocks noGrp="1"/>
          </p:cNvSpPr>
          <p:nvPr>
            <p:ph idx="1"/>
          </p:nvPr>
        </p:nvSpPr>
        <p:spPr>
          <a:xfrm>
            <a:off x="628650" y="1825625"/>
            <a:ext cx="7886700" cy="4029075"/>
          </a:xfrm>
        </p:spPr>
        <p:txBody>
          <a:bodyPr>
            <a:normAutofit fontScale="85000" lnSpcReduction="20000"/>
          </a:bodyPr>
          <a:lstStyle/>
          <a:p>
            <a:pPr marL="0" indent="0" algn="ctr">
              <a:buNone/>
            </a:pPr>
            <a:r>
              <a:rPr lang="en-US" u="sng" dirty="0"/>
              <a:t>Contact Information:</a:t>
            </a:r>
          </a:p>
          <a:p>
            <a:pPr marL="0" indent="0" algn="ctr">
              <a:buNone/>
            </a:pPr>
            <a:endParaRPr lang="en-US" dirty="0"/>
          </a:p>
          <a:p>
            <a:pPr marL="0" indent="0" algn="ctr">
              <a:buNone/>
            </a:pPr>
            <a:r>
              <a:rPr lang="en-US" dirty="0"/>
              <a:t>Institute on Disability</a:t>
            </a:r>
          </a:p>
          <a:p>
            <a:pPr marL="0" indent="0" algn="ctr">
              <a:buNone/>
            </a:pPr>
            <a:r>
              <a:rPr lang="en-US" dirty="0"/>
              <a:t>University of New Hampshire</a:t>
            </a:r>
          </a:p>
          <a:p>
            <a:pPr marL="0" indent="0" algn="ctr">
              <a:buNone/>
            </a:pPr>
            <a:r>
              <a:rPr lang="en-US" dirty="0"/>
              <a:t>10 West Edge Drive, Suite 101</a:t>
            </a:r>
          </a:p>
          <a:p>
            <a:pPr marL="0" indent="0" algn="ctr">
              <a:buNone/>
            </a:pPr>
            <a:r>
              <a:rPr lang="en-US" dirty="0"/>
              <a:t>Durham, NH 03824</a:t>
            </a:r>
          </a:p>
          <a:p>
            <a:pPr marL="0" indent="0" algn="ctr">
              <a:buNone/>
            </a:pPr>
            <a:endParaRPr lang="en-US" dirty="0"/>
          </a:p>
          <a:p>
            <a:pPr marL="0" indent="0" algn="ctr">
              <a:buNone/>
            </a:pPr>
            <a:r>
              <a:rPr lang="en-US" dirty="0"/>
              <a:t>Megan Henly, Ph.D.</a:t>
            </a:r>
          </a:p>
          <a:p>
            <a:pPr marL="0" indent="0" algn="ctr">
              <a:buNone/>
            </a:pPr>
            <a:r>
              <a:rPr lang="en-US" dirty="0"/>
              <a:t>(603) 862-1488</a:t>
            </a:r>
          </a:p>
          <a:p>
            <a:pPr marL="0" indent="0" algn="ctr">
              <a:buNone/>
            </a:pPr>
            <a:r>
              <a:rPr lang="en-US" dirty="0">
                <a:hlinkClick r:id="rId2"/>
              </a:rPr>
              <a:t>Megan.Henly@unh.edu</a:t>
            </a:r>
            <a:r>
              <a:rPr lang="en-US" dirty="0"/>
              <a:t> </a:t>
            </a:r>
          </a:p>
          <a:p>
            <a:pPr marL="0" indent="0" algn="ctr">
              <a:buNone/>
            </a:pPr>
            <a:endParaRPr lang="en-US" dirty="0"/>
          </a:p>
        </p:txBody>
      </p:sp>
    </p:spTree>
    <p:extLst>
      <p:ext uri="{BB962C8B-B14F-4D97-AF65-F5344CB8AC3E}">
        <p14:creationId xmlns:p14="http://schemas.microsoft.com/office/powerpoint/2010/main" val="7933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9B906-9C3C-4D18-A0C4-AD5602C5C334}"/>
              </a:ext>
            </a:extLst>
          </p:cNvPr>
          <p:cNvSpPr>
            <a:spLocks noGrp="1"/>
          </p:cNvSpPr>
          <p:nvPr>
            <p:ph type="title"/>
          </p:nvPr>
        </p:nvSpPr>
        <p:spPr/>
        <p:txBody>
          <a:bodyPr/>
          <a:lstStyle/>
          <a:p>
            <a:r>
              <a:rPr lang="en-US" dirty="0"/>
              <a:t>Overview</a:t>
            </a:r>
          </a:p>
        </p:txBody>
      </p:sp>
      <p:sp>
        <p:nvSpPr>
          <p:cNvPr id="4" name="Content Placeholder 2">
            <a:extLst>
              <a:ext uri="{FF2B5EF4-FFF2-40B4-BE49-F238E27FC236}">
                <a16:creationId xmlns:a16="http://schemas.microsoft.com/office/drawing/2014/main" id="{F91DA4D7-7D9A-4987-8E35-7E6FA9B6FEB0}"/>
              </a:ext>
            </a:extLst>
          </p:cNvPr>
          <p:cNvSpPr>
            <a:spLocks noGrp="1"/>
          </p:cNvSpPr>
          <p:nvPr>
            <p:ph idx="1"/>
          </p:nvPr>
        </p:nvSpPr>
        <p:spPr>
          <a:xfrm>
            <a:off x="628650" y="1825625"/>
            <a:ext cx="7886700" cy="4029075"/>
          </a:xfrm>
        </p:spPr>
        <p:txBody>
          <a:bodyPr/>
          <a:lstStyle/>
          <a:p>
            <a:r>
              <a:rPr lang="en-US" dirty="0"/>
              <a:t>State Reports with County-Level Data</a:t>
            </a:r>
          </a:p>
          <a:p>
            <a:pPr lvl="1">
              <a:buFont typeface="Courier New" panose="02070309020205020404" pitchFamily="49" charset="0"/>
              <a:buChar char="o"/>
            </a:pPr>
            <a:endParaRPr lang="en-US" dirty="0"/>
          </a:p>
          <a:p>
            <a:pPr lvl="1">
              <a:buFont typeface="Courier New" panose="02070309020205020404" pitchFamily="49" charset="0"/>
              <a:buChar char="o"/>
            </a:pPr>
            <a:r>
              <a:rPr lang="en-US" dirty="0"/>
              <a:t>What’s new this year</a:t>
            </a:r>
          </a:p>
          <a:p>
            <a:pPr marL="457200" lvl="1" indent="0">
              <a:buNone/>
            </a:pPr>
            <a:endParaRPr lang="en-US" dirty="0"/>
          </a:p>
          <a:p>
            <a:pPr marL="457200" lvl="1" indent="0">
              <a:buNone/>
            </a:pPr>
            <a:endParaRPr lang="en-US" dirty="0"/>
          </a:p>
          <a:p>
            <a:r>
              <a:rPr lang="en-US" dirty="0"/>
              <a:t>Annual Series of Intersectionality Infographics</a:t>
            </a:r>
          </a:p>
          <a:p>
            <a:pPr lvl="1">
              <a:buFont typeface="Courier New" panose="02070309020205020404" pitchFamily="49" charset="0"/>
              <a:buChar char="o"/>
            </a:pPr>
            <a:endParaRPr lang="en-US" dirty="0"/>
          </a:p>
          <a:p>
            <a:pPr lvl="1">
              <a:buFont typeface="Courier New" panose="02070309020205020404" pitchFamily="49" charset="0"/>
              <a:buChar char="o"/>
            </a:pPr>
            <a:r>
              <a:rPr lang="en-US" dirty="0"/>
              <a:t>New Rural Disability Statistics Infographic</a:t>
            </a:r>
          </a:p>
        </p:txBody>
      </p:sp>
    </p:spTree>
    <p:extLst>
      <p:ext uri="{BB962C8B-B14F-4D97-AF65-F5344CB8AC3E}">
        <p14:creationId xmlns:p14="http://schemas.microsoft.com/office/powerpoint/2010/main" val="1533771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6CDE5-D085-4486-93D9-CDCCF8755E9F}"/>
              </a:ext>
            </a:extLst>
          </p:cNvPr>
          <p:cNvSpPr>
            <a:spLocks noGrp="1"/>
          </p:cNvSpPr>
          <p:nvPr>
            <p:ph type="title"/>
          </p:nvPr>
        </p:nvSpPr>
        <p:spPr/>
        <p:txBody>
          <a:bodyPr/>
          <a:lstStyle/>
          <a:p>
            <a:r>
              <a:rPr lang="en-US" dirty="0"/>
              <a:t>Why State-Level Reports?</a:t>
            </a:r>
          </a:p>
        </p:txBody>
      </p:sp>
      <p:sp>
        <p:nvSpPr>
          <p:cNvPr id="3" name="Content Placeholder 2">
            <a:extLst>
              <a:ext uri="{FF2B5EF4-FFF2-40B4-BE49-F238E27FC236}">
                <a16:creationId xmlns:a16="http://schemas.microsoft.com/office/drawing/2014/main" id="{16A74836-DB35-4896-85ED-4283D6130A45}"/>
              </a:ext>
            </a:extLst>
          </p:cNvPr>
          <p:cNvSpPr>
            <a:spLocks noGrp="1"/>
          </p:cNvSpPr>
          <p:nvPr>
            <p:ph idx="1"/>
          </p:nvPr>
        </p:nvSpPr>
        <p:spPr/>
        <p:txBody>
          <a:bodyPr>
            <a:normAutofit fontScale="92500" lnSpcReduction="10000"/>
          </a:bodyPr>
          <a:lstStyle/>
          <a:p>
            <a:pPr marL="0" indent="0">
              <a:buNone/>
            </a:pPr>
            <a:r>
              <a:rPr lang="en-US" dirty="0"/>
              <a:t>Goal: To advance the use and usefulness of disability data and statistics to inform disability policy and services.</a:t>
            </a:r>
          </a:p>
          <a:p>
            <a:pPr marL="0" indent="0">
              <a:buNone/>
            </a:pPr>
            <a:endParaRPr lang="en-US" b="1" dirty="0"/>
          </a:p>
          <a:p>
            <a:pPr marL="0" indent="0">
              <a:buNone/>
            </a:pPr>
            <a:r>
              <a:rPr lang="en-US" dirty="0"/>
              <a:t>Compendium &amp; Supplement</a:t>
            </a:r>
          </a:p>
          <a:p>
            <a:pPr lvl="1"/>
            <a:r>
              <a:rPr lang="en-US" dirty="0"/>
              <a:t>National- and state-level statistics</a:t>
            </a:r>
            <a:endParaRPr lang="en-US" sz="2800" dirty="0"/>
          </a:p>
          <a:p>
            <a:pPr marL="0" indent="0">
              <a:buNone/>
            </a:pPr>
            <a:r>
              <a:rPr lang="en-US" dirty="0"/>
              <a:t>Annual Report </a:t>
            </a:r>
          </a:p>
          <a:p>
            <a:pPr lvl="1"/>
            <a:r>
              <a:rPr lang="en-US" dirty="0"/>
              <a:t>National-level statistics &amp; trends over time</a:t>
            </a:r>
          </a:p>
          <a:p>
            <a:pPr marL="0" indent="0">
              <a:buNone/>
            </a:pPr>
            <a:r>
              <a:rPr lang="en-US" dirty="0"/>
              <a:t>State-Specific Reports </a:t>
            </a:r>
          </a:p>
          <a:p>
            <a:pPr lvl="1"/>
            <a:r>
              <a:rPr lang="en-US" dirty="0"/>
              <a:t>State- and county-level statistics</a:t>
            </a:r>
          </a:p>
          <a:p>
            <a:pPr lvl="1"/>
            <a:r>
              <a:rPr lang="en-US" dirty="0"/>
              <a:t>Local policy &amp; service providers </a:t>
            </a:r>
          </a:p>
        </p:txBody>
      </p:sp>
    </p:spTree>
    <p:extLst>
      <p:ext uri="{BB962C8B-B14F-4D97-AF65-F5344CB8AC3E}">
        <p14:creationId xmlns:p14="http://schemas.microsoft.com/office/powerpoint/2010/main" val="96949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03835-5B82-4BA0-9462-8F1F5BFE9A32}"/>
              </a:ext>
            </a:extLst>
          </p:cNvPr>
          <p:cNvSpPr>
            <a:spLocks noGrp="1"/>
          </p:cNvSpPr>
          <p:nvPr>
            <p:ph type="title"/>
          </p:nvPr>
        </p:nvSpPr>
        <p:spPr/>
        <p:txBody>
          <a:bodyPr/>
          <a:lstStyle/>
          <a:p>
            <a:r>
              <a:rPr lang="en-US" dirty="0"/>
              <a:t>State Reports</a:t>
            </a:r>
          </a:p>
        </p:txBody>
      </p:sp>
      <p:sp>
        <p:nvSpPr>
          <p:cNvPr id="3" name="Content Placeholder 2">
            <a:extLst>
              <a:ext uri="{FF2B5EF4-FFF2-40B4-BE49-F238E27FC236}">
                <a16:creationId xmlns:a16="http://schemas.microsoft.com/office/drawing/2014/main" id="{8E1B1DEF-C8C2-4AB0-932D-68C73CCF822E}"/>
              </a:ext>
            </a:extLst>
          </p:cNvPr>
          <p:cNvSpPr>
            <a:spLocks noGrp="1"/>
          </p:cNvSpPr>
          <p:nvPr>
            <p:ph idx="1"/>
          </p:nvPr>
        </p:nvSpPr>
        <p:spPr>
          <a:xfrm>
            <a:off x="76202" y="1825625"/>
            <a:ext cx="5341998" cy="4029075"/>
          </a:xfrm>
        </p:spPr>
        <p:txBody>
          <a:bodyPr/>
          <a:lstStyle/>
          <a:p>
            <a:pPr lvl="1"/>
            <a:r>
              <a:rPr lang="en-US" dirty="0"/>
              <a:t>State- and county- level statistics</a:t>
            </a:r>
          </a:p>
          <a:p>
            <a:pPr lvl="1"/>
            <a:r>
              <a:rPr lang="en-US" dirty="0"/>
              <a:t>American Community Survey (ACS) 5-year data</a:t>
            </a:r>
          </a:p>
          <a:p>
            <a:pPr lvl="1"/>
            <a:r>
              <a:rPr lang="en-US" dirty="0"/>
              <a:t>Individualized reports for all 50 states on each topic</a:t>
            </a:r>
          </a:p>
          <a:p>
            <a:pPr lvl="2"/>
            <a:r>
              <a:rPr lang="en-US" dirty="0"/>
              <a:t>Disability prevalence</a:t>
            </a:r>
          </a:p>
          <a:p>
            <a:pPr lvl="2"/>
            <a:r>
              <a:rPr lang="en-US" dirty="0"/>
              <a:t>Employment</a:t>
            </a:r>
          </a:p>
          <a:p>
            <a:pPr lvl="2"/>
            <a:r>
              <a:rPr lang="en-US" dirty="0"/>
              <a:t>Poverty (new this year)</a:t>
            </a:r>
          </a:p>
          <a:p>
            <a:pPr lvl="1"/>
            <a:r>
              <a:rPr lang="en-US" dirty="0"/>
              <a:t>2018 State Reports now available </a:t>
            </a:r>
          </a:p>
          <a:p>
            <a:pPr lvl="2"/>
            <a:r>
              <a:rPr lang="en-US" dirty="0"/>
              <a:t>Based on 2014-2018 ACS 5-year data</a:t>
            </a:r>
          </a:p>
          <a:p>
            <a:pPr marL="0" indent="0">
              <a:buNone/>
            </a:pPr>
            <a:endParaRPr lang="en-US" dirty="0"/>
          </a:p>
        </p:txBody>
      </p:sp>
      <p:pic>
        <p:nvPicPr>
          <p:cNvPr id="4" name="Picture 3" descr="The cover of the 2018 State Report for County-Level Data: Poverty, with the title at the top over an abstract image of blue bar graph bars and a faded line graph.">
            <a:extLst>
              <a:ext uri="{FF2B5EF4-FFF2-40B4-BE49-F238E27FC236}">
                <a16:creationId xmlns:a16="http://schemas.microsoft.com/office/drawing/2014/main" id="{C477EE43-D1E3-419B-A971-B9E4CB2108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8200" y="838201"/>
            <a:ext cx="3649599" cy="4724400"/>
          </a:xfrm>
          <a:prstGeom prst="rect">
            <a:avLst/>
          </a:prstGeom>
        </p:spPr>
      </p:pic>
    </p:spTree>
    <p:extLst>
      <p:ext uri="{BB962C8B-B14F-4D97-AF65-F5344CB8AC3E}">
        <p14:creationId xmlns:p14="http://schemas.microsoft.com/office/powerpoint/2010/main" val="595705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F18300-92EE-4C02-AD85-6EEA9B792FF4}"/>
              </a:ext>
            </a:extLst>
          </p:cNvPr>
          <p:cNvSpPr>
            <a:spLocks noGrp="1"/>
          </p:cNvSpPr>
          <p:nvPr>
            <p:ph sz="half" idx="1"/>
          </p:nvPr>
        </p:nvSpPr>
        <p:spPr/>
        <p:txBody>
          <a:bodyPr/>
          <a:lstStyle/>
          <a:p>
            <a:pPr lvl="1"/>
            <a:r>
              <a:rPr lang="en-US" dirty="0"/>
              <a:t>Tables</a:t>
            </a:r>
          </a:p>
          <a:p>
            <a:pPr lvl="1"/>
            <a:r>
              <a:rPr lang="en-US" dirty="0"/>
              <a:t>Interpretive text</a:t>
            </a:r>
          </a:p>
          <a:p>
            <a:pPr lvl="1"/>
            <a:r>
              <a:rPr lang="en-US" dirty="0"/>
              <a:t>Discussion</a:t>
            </a:r>
          </a:p>
          <a:p>
            <a:pPr lvl="1"/>
            <a:r>
              <a:rPr lang="en-US" dirty="0"/>
              <a:t>County-level heat maps </a:t>
            </a:r>
          </a:p>
          <a:p>
            <a:pPr lvl="2"/>
            <a:r>
              <a:rPr lang="en-US" dirty="0"/>
              <a:t>Count (number of people)</a:t>
            </a:r>
          </a:p>
          <a:p>
            <a:pPr lvl="2"/>
            <a:r>
              <a:rPr lang="en-US" dirty="0"/>
              <a:t>Percentages </a:t>
            </a:r>
          </a:p>
          <a:p>
            <a:pPr lvl="1"/>
            <a:r>
              <a:rPr lang="en-US" dirty="0"/>
              <a:t>HTML and PDF versions</a:t>
            </a:r>
          </a:p>
        </p:txBody>
      </p:sp>
      <p:pic>
        <p:nvPicPr>
          <p:cNvPr id="5" name="Content Placeholder 4" descr="Heat map of the percentage of people with disabilities in each of Maine's 16 counties. The more northern counties in Maine have a higher percentage of people with disabilities (in the range of 16.8 to 26.9%) compared to lower in southern counties (11.4% to 15.2%).">
            <a:extLst>
              <a:ext uri="{FF2B5EF4-FFF2-40B4-BE49-F238E27FC236}">
                <a16:creationId xmlns:a16="http://schemas.microsoft.com/office/drawing/2014/main" id="{8E72F184-54A3-4990-9DF1-99017E690000}"/>
              </a:ext>
            </a:extLst>
          </p:cNvPr>
          <p:cNvPicPr>
            <a:picLocks noGrp="1" noChangeAspect="1"/>
          </p:cNvPicPr>
          <p:nvPr>
            <p:ph sz="half" idx="2"/>
          </p:nvPr>
        </p:nvPicPr>
        <p:blipFill>
          <a:blip r:embed="rId2"/>
          <a:stretch>
            <a:fillRect/>
          </a:stretch>
        </p:blipFill>
        <p:spPr>
          <a:xfrm>
            <a:off x="4629150" y="1187106"/>
            <a:ext cx="3886200" cy="3714824"/>
          </a:xfrm>
          <a:prstGeom prst="rect">
            <a:avLst/>
          </a:prstGeom>
        </p:spPr>
      </p:pic>
      <p:sp>
        <p:nvSpPr>
          <p:cNvPr id="6" name="TextBox 5" descr="Heat map of the number of people with disabilities in the state of New Hampshire’s 10 counties. Counties in a darker red (such as the south eastern Strafford county) indicate a higher number of people with disabilities. The lighter colored counties, such as the most northern Coos County, indicated a lower number of people with disabilities.">
            <a:extLst>
              <a:ext uri="{FF2B5EF4-FFF2-40B4-BE49-F238E27FC236}">
                <a16:creationId xmlns:a16="http://schemas.microsoft.com/office/drawing/2014/main" id="{5642C1B1-15AF-42DD-B5DD-5C4CD7590064}"/>
              </a:ext>
            </a:extLst>
          </p:cNvPr>
          <p:cNvSpPr txBox="1"/>
          <p:nvPr/>
        </p:nvSpPr>
        <p:spPr>
          <a:xfrm>
            <a:off x="4878722" y="4836175"/>
            <a:ext cx="3733800" cy="923330"/>
          </a:xfrm>
          <a:prstGeom prst="rect">
            <a:avLst/>
          </a:prstGeom>
          <a:noFill/>
        </p:spPr>
        <p:txBody>
          <a:bodyPr wrap="square" rtlCol="0">
            <a:spAutoFit/>
          </a:bodyPr>
          <a:lstStyle/>
          <a:p>
            <a:r>
              <a:rPr lang="en-US" dirty="0"/>
              <a:t>Image description: Heat map of the percentage of people with disabilities in the state of Maine’s 16 counties. </a:t>
            </a:r>
          </a:p>
        </p:txBody>
      </p:sp>
      <p:sp>
        <p:nvSpPr>
          <p:cNvPr id="2" name="Title 1">
            <a:extLst>
              <a:ext uri="{FF2B5EF4-FFF2-40B4-BE49-F238E27FC236}">
                <a16:creationId xmlns:a16="http://schemas.microsoft.com/office/drawing/2014/main" id="{BFD3E4CD-F9F5-43D7-935A-E80F23C145FE}"/>
              </a:ext>
            </a:extLst>
          </p:cNvPr>
          <p:cNvSpPr>
            <a:spLocks noGrp="1"/>
          </p:cNvSpPr>
          <p:nvPr>
            <p:ph type="title"/>
          </p:nvPr>
        </p:nvSpPr>
        <p:spPr/>
        <p:txBody>
          <a:bodyPr/>
          <a:lstStyle/>
          <a:p>
            <a:r>
              <a:rPr lang="en-US" dirty="0"/>
              <a:t>What you can expect to find</a:t>
            </a:r>
          </a:p>
        </p:txBody>
      </p:sp>
    </p:spTree>
    <p:extLst>
      <p:ext uri="{BB962C8B-B14F-4D97-AF65-F5344CB8AC3E}">
        <p14:creationId xmlns:p14="http://schemas.microsoft.com/office/powerpoint/2010/main" val="3626466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1C3DE-088B-4A9E-BD8B-3D70AD14C30D}"/>
              </a:ext>
            </a:extLst>
          </p:cNvPr>
          <p:cNvSpPr>
            <a:spLocks noGrp="1"/>
          </p:cNvSpPr>
          <p:nvPr>
            <p:ph type="title"/>
          </p:nvPr>
        </p:nvSpPr>
        <p:spPr/>
        <p:txBody>
          <a:bodyPr/>
          <a:lstStyle/>
          <a:p>
            <a:r>
              <a:rPr lang="en-US" dirty="0"/>
              <a:t>New for this year</a:t>
            </a:r>
          </a:p>
        </p:txBody>
      </p:sp>
      <p:sp>
        <p:nvSpPr>
          <p:cNvPr id="3" name="Content Placeholder 2">
            <a:extLst>
              <a:ext uri="{FF2B5EF4-FFF2-40B4-BE49-F238E27FC236}">
                <a16:creationId xmlns:a16="http://schemas.microsoft.com/office/drawing/2014/main" id="{5FEEC390-4824-4B6F-8370-DF4281B2DED4}"/>
              </a:ext>
            </a:extLst>
          </p:cNvPr>
          <p:cNvSpPr>
            <a:spLocks noGrp="1"/>
          </p:cNvSpPr>
          <p:nvPr>
            <p:ph idx="1"/>
          </p:nvPr>
        </p:nvSpPr>
        <p:spPr/>
        <p:txBody>
          <a:bodyPr/>
          <a:lstStyle/>
          <a:p>
            <a:r>
              <a:rPr lang="en-US" dirty="0"/>
              <a:t>Updated heat maps</a:t>
            </a:r>
          </a:p>
          <a:p>
            <a:pPr lvl="1">
              <a:buFont typeface="Courier New" panose="02070309020205020404" pitchFamily="49" charset="0"/>
              <a:buChar char="o"/>
            </a:pPr>
            <a:r>
              <a:rPr lang="en-US" dirty="0"/>
              <a:t>Improved legend, size, updated colors (now blue)</a:t>
            </a:r>
          </a:p>
          <a:p>
            <a:r>
              <a:rPr lang="en-US" dirty="0"/>
              <a:t>Expanding topics </a:t>
            </a:r>
          </a:p>
          <a:p>
            <a:pPr lvl="1">
              <a:buFont typeface="Courier New" panose="02070309020205020404" pitchFamily="49" charset="0"/>
              <a:buChar char="o"/>
            </a:pPr>
            <a:r>
              <a:rPr lang="en-US" dirty="0"/>
              <a:t>Currently cover the topics of disability prevalence, employment, and poverty</a:t>
            </a:r>
          </a:p>
          <a:p>
            <a:pPr lvl="1">
              <a:buFont typeface="Courier New" panose="02070309020205020404" pitchFamily="49" charset="0"/>
              <a:buChar char="o"/>
            </a:pPr>
            <a:r>
              <a:rPr lang="en-US" dirty="0"/>
              <a:t>Add one or two new topics each year </a:t>
            </a:r>
          </a:p>
          <a:p>
            <a:pPr lvl="2">
              <a:buFont typeface="Courier New" panose="02070309020205020404" pitchFamily="49" charset="0"/>
              <a:buChar char="o"/>
            </a:pPr>
            <a:r>
              <a:rPr lang="en-US" dirty="0"/>
              <a:t>Last summer added poverty, this summer adding earnings</a:t>
            </a:r>
          </a:p>
          <a:p>
            <a:pPr lvl="1">
              <a:buFont typeface="Courier New" panose="02070309020205020404" pitchFamily="49" charset="0"/>
              <a:buChar char="o"/>
            </a:pPr>
            <a:r>
              <a:rPr lang="en-US" dirty="0"/>
              <a:t>Other future topics in line with Compendium content</a:t>
            </a:r>
          </a:p>
          <a:p>
            <a:pPr lvl="2">
              <a:buFont typeface="Courier New" panose="02070309020205020404" pitchFamily="49" charset="0"/>
              <a:buChar char="o"/>
            </a:pPr>
            <a:r>
              <a:rPr lang="en-US" dirty="0"/>
              <a:t>Health insurance coverage, veterans, education, and more</a:t>
            </a:r>
          </a:p>
        </p:txBody>
      </p:sp>
    </p:spTree>
    <p:extLst>
      <p:ext uri="{BB962C8B-B14F-4D97-AF65-F5344CB8AC3E}">
        <p14:creationId xmlns:p14="http://schemas.microsoft.com/office/powerpoint/2010/main" val="2399620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BF8B2-820B-49D4-929C-A00A49AA5372}"/>
              </a:ext>
            </a:extLst>
          </p:cNvPr>
          <p:cNvSpPr>
            <a:spLocks noGrp="1"/>
          </p:cNvSpPr>
          <p:nvPr>
            <p:ph type="title"/>
          </p:nvPr>
        </p:nvSpPr>
        <p:spPr/>
        <p:txBody>
          <a:bodyPr/>
          <a:lstStyle/>
          <a:p>
            <a:r>
              <a:rPr lang="en-US" dirty="0"/>
              <a:t>Infographics</a:t>
            </a:r>
          </a:p>
        </p:txBody>
      </p:sp>
      <p:sp>
        <p:nvSpPr>
          <p:cNvPr id="3" name="Content Placeholder 2">
            <a:extLst>
              <a:ext uri="{FF2B5EF4-FFF2-40B4-BE49-F238E27FC236}">
                <a16:creationId xmlns:a16="http://schemas.microsoft.com/office/drawing/2014/main" id="{E277AF84-1F21-49FB-A78F-CB006DE7CEA3}"/>
              </a:ext>
            </a:extLst>
          </p:cNvPr>
          <p:cNvSpPr>
            <a:spLocks noGrp="1"/>
          </p:cNvSpPr>
          <p:nvPr>
            <p:ph idx="1"/>
          </p:nvPr>
        </p:nvSpPr>
        <p:spPr/>
        <p:txBody>
          <a:bodyPr/>
          <a:lstStyle/>
          <a:p>
            <a:r>
              <a:rPr lang="en-US" dirty="0"/>
              <a:t>Annual Series of Intersectionality Infographics </a:t>
            </a:r>
          </a:p>
          <a:p>
            <a:pPr lvl="1">
              <a:buFont typeface="Courier New" panose="02070309020205020404" pitchFamily="49" charset="0"/>
              <a:buChar char="o"/>
            </a:pPr>
            <a:endParaRPr lang="en-US" dirty="0"/>
          </a:p>
          <a:p>
            <a:pPr lvl="1">
              <a:buFont typeface="Courier New" panose="02070309020205020404" pitchFamily="49" charset="0"/>
              <a:buChar char="o"/>
            </a:pPr>
            <a:r>
              <a:rPr lang="en-US" sz="2800" dirty="0"/>
              <a:t>Highlight the intersection of disability with other key demographics in all 50 states</a:t>
            </a:r>
          </a:p>
          <a:p>
            <a:pPr lvl="1">
              <a:buFont typeface="Courier New" panose="02070309020205020404" pitchFamily="49" charset="0"/>
              <a:buChar char="o"/>
            </a:pPr>
            <a:endParaRPr lang="en-US" sz="2800" dirty="0"/>
          </a:p>
          <a:p>
            <a:pPr lvl="1">
              <a:buFont typeface="Courier New" panose="02070309020205020404" pitchFamily="49" charset="0"/>
              <a:buChar char="o"/>
            </a:pPr>
            <a:r>
              <a:rPr lang="en-US" sz="2800" dirty="0"/>
              <a:t>Produced in collaboration with the Association of University Centers on Disability (AUCD) and advocacy organizations and research centers</a:t>
            </a:r>
          </a:p>
          <a:p>
            <a:endParaRPr lang="en-US" dirty="0"/>
          </a:p>
        </p:txBody>
      </p:sp>
    </p:spTree>
    <p:extLst>
      <p:ext uri="{BB962C8B-B14F-4D97-AF65-F5344CB8AC3E}">
        <p14:creationId xmlns:p14="http://schemas.microsoft.com/office/powerpoint/2010/main" val="3606459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28054-2467-440A-9B20-C3A7C5CBF23B}"/>
              </a:ext>
            </a:extLst>
          </p:cNvPr>
          <p:cNvSpPr>
            <a:spLocks noGrp="1"/>
          </p:cNvSpPr>
          <p:nvPr>
            <p:ph type="title"/>
          </p:nvPr>
        </p:nvSpPr>
        <p:spPr/>
        <p:txBody>
          <a:bodyPr/>
          <a:lstStyle/>
          <a:p>
            <a:r>
              <a:rPr lang="en-US" dirty="0"/>
              <a:t>Rural Infographic</a:t>
            </a:r>
          </a:p>
        </p:txBody>
      </p:sp>
      <p:sp>
        <p:nvSpPr>
          <p:cNvPr id="3" name="Content Placeholder 2">
            <a:extLst>
              <a:ext uri="{FF2B5EF4-FFF2-40B4-BE49-F238E27FC236}">
                <a16:creationId xmlns:a16="http://schemas.microsoft.com/office/drawing/2014/main" id="{22D6FF17-703E-4F6B-8677-F7B3844F0FD8}"/>
              </a:ext>
            </a:extLst>
          </p:cNvPr>
          <p:cNvSpPr>
            <a:spLocks noGrp="1"/>
          </p:cNvSpPr>
          <p:nvPr>
            <p:ph idx="1"/>
          </p:nvPr>
        </p:nvSpPr>
        <p:spPr/>
        <p:txBody>
          <a:bodyPr>
            <a:normAutofit fontScale="92500" lnSpcReduction="20000"/>
          </a:bodyPr>
          <a:lstStyle/>
          <a:p>
            <a:r>
              <a:rPr lang="en-US" dirty="0"/>
              <a:t>Collaboration with the Research and Training Center on Disability in Rural Communities (</a:t>
            </a:r>
            <a:r>
              <a:rPr lang="en-US" dirty="0" err="1"/>
              <a:t>RTC:Rural</a:t>
            </a:r>
            <a:r>
              <a:rPr lang="en-US" dirty="0"/>
              <a:t>) at </a:t>
            </a:r>
            <a:br>
              <a:rPr lang="en-US" dirty="0"/>
            </a:br>
            <a:r>
              <a:rPr lang="en-US" dirty="0"/>
              <a:t>the Rural Institute for Inclusive Communities at </a:t>
            </a:r>
            <a:br>
              <a:rPr lang="en-US" dirty="0"/>
            </a:br>
            <a:r>
              <a:rPr lang="en-US" dirty="0"/>
              <a:t>the University of Montana</a:t>
            </a:r>
          </a:p>
          <a:p>
            <a:r>
              <a:rPr lang="en-US" dirty="0"/>
              <a:t>Infographic to complement the new </a:t>
            </a:r>
            <a:r>
              <a:rPr lang="en-US" dirty="0" err="1"/>
              <a:t>RTC:Rural</a:t>
            </a:r>
            <a:r>
              <a:rPr lang="en-US" dirty="0"/>
              <a:t> sponsored Compendium section this year </a:t>
            </a:r>
          </a:p>
          <a:p>
            <a:r>
              <a:rPr lang="en-US" dirty="0"/>
              <a:t>Infographic as a national introduction to this intersection </a:t>
            </a:r>
          </a:p>
          <a:p>
            <a:pPr lvl="1">
              <a:buFont typeface="Courier New" panose="02070309020205020404" pitchFamily="49" charset="0"/>
              <a:buChar char="o"/>
            </a:pPr>
            <a:r>
              <a:rPr lang="en-US" dirty="0"/>
              <a:t>Overview of trends (as places get more rural, disparities between those with and without disabilities widen)</a:t>
            </a:r>
          </a:p>
          <a:p>
            <a:pPr lvl="1">
              <a:buFont typeface="Courier New" panose="02070309020205020404" pitchFamily="49" charset="0"/>
              <a:buChar char="o"/>
            </a:pPr>
            <a:r>
              <a:rPr lang="en-US" dirty="0"/>
              <a:t>Includes topics of disability prevalence, poverty, employment, and health insurance coverage</a:t>
            </a:r>
          </a:p>
        </p:txBody>
      </p:sp>
    </p:spTree>
    <p:extLst>
      <p:ext uri="{BB962C8B-B14F-4D97-AF65-F5344CB8AC3E}">
        <p14:creationId xmlns:p14="http://schemas.microsoft.com/office/powerpoint/2010/main" val="2459240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6C7011-E53A-4603-BB44-2F5315D50A93}"/>
              </a:ext>
            </a:extLst>
          </p:cNvPr>
          <p:cNvSpPr/>
          <p:nvPr/>
        </p:nvSpPr>
        <p:spPr>
          <a:xfrm>
            <a:off x="0" y="5715000"/>
            <a:ext cx="92202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7A2FCEAB-BDC7-4CF9-A7A0-42881097B39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F0E47B-4FC6-4104-B1D0-7FC471F5C595}"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pic>
        <p:nvPicPr>
          <p:cNvPr id="11" name="Picture 10" descr="An infographic showing 2017 Rural Disability Statistics. In more rural places, disparities widen. The most rural places have the highest disability prevalence (at 17.9% compared to 12.0% in urban places). People with disabilities in rural places are more likely to experience poverty than their counterparts in urban places. The employment rate for people with disabilities ages 18-64 goes down as places become more rural (it's 36.1% in urban places while only 30.2% in the most rural places). In more rural places, people with disabilities report lower rates of private insurance, higher rates of no insurance coverage, and higher rates of public insurance coverage. The source of these data is the 2013-2017 American Community Survey and represents the civilian, noninstitutional population.">
            <a:extLst>
              <a:ext uri="{FF2B5EF4-FFF2-40B4-BE49-F238E27FC236}">
                <a16:creationId xmlns:a16="http://schemas.microsoft.com/office/drawing/2014/main" id="{CBD6FAC9-0142-418B-8713-DC98821988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9300" y="-106017"/>
            <a:ext cx="6001958" cy="7769523"/>
          </a:xfrm>
          <a:prstGeom prst="rect">
            <a:avLst/>
          </a:prstGeom>
        </p:spPr>
      </p:pic>
    </p:spTree>
    <p:extLst>
      <p:ext uri="{BB962C8B-B14F-4D97-AF65-F5344CB8AC3E}">
        <p14:creationId xmlns:p14="http://schemas.microsoft.com/office/powerpoint/2010/main" val="679309434"/>
      </p:ext>
    </p:extLst>
  </p:cSld>
  <p:clrMapOvr>
    <a:masterClrMapping/>
  </p:clrMapOvr>
</p:sld>
</file>

<file path=ppt/theme/theme1.xml><?xml version="1.0" encoding="utf-8"?>
<a:theme xmlns:a="http://schemas.openxmlformats.org/drawingml/2006/main" name="RRTC Compendium Template">
  <a:themeElements>
    <a:clrScheme name="RRTC/UNH">
      <a:dk1>
        <a:srgbClr val="004280"/>
      </a:dk1>
      <a:lt1>
        <a:sysClr val="window" lastClr="FFFFFF"/>
      </a:lt1>
      <a:dk2>
        <a:srgbClr val="44546A"/>
      </a:dk2>
      <a:lt2>
        <a:srgbClr val="E7E6E6"/>
      </a:lt2>
      <a:accent1>
        <a:srgbClr val="0044BB"/>
      </a:accent1>
      <a:accent2>
        <a:srgbClr val="CB4D0B"/>
      </a:accent2>
      <a:accent3>
        <a:srgbClr val="F77A05"/>
      </a:accent3>
      <a:accent4>
        <a:srgbClr val="263645"/>
      </a:accent4>
      <a:accent5>
        <a:srgbClr val="5C6873"/>
      </a:accent5>
      <a:accent6>
        <a:srgbClr val="FCB918"/>
      </a:accent6>
      <a:hlink>
        <a:srgbClr val="F77A05"/>
      </a:hlink>
      <a:folHlink>
        <a:srgbClr val="F77A05"/>
      </a:folHlink>
    </a:clrScheme>
    <a:fontScheme name="RRTC/UNH">
      <a:majorFont>
        <a:latin typeface="Myriad Pro"/>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RTC Compendium Template" id="{E4D13FC3-49DF-464A-8D71-FE7347133B42}" vid="{94AD3AE7-BCE2-41A2-B89A-D350A2BF81EA}"/>
    </a:ext>
  </a:extLst>
</a:theme>
</file>

<file path=ppt/theme/theme2.xml><?xml version="1.0" encoding="utf-8"?>
<a:theme xmlns:a="http://schemas.openxmlformats.org/drawingml/2006/main" name="Office Theme">
  <a:themeElements>
    <a:clrScheme name="IOD">
      <a:dk1>
        <a:srgbClr val="004280"/>
      </a:dk1>
      <a:lt1>
        <a:srgbClr val="FFFFFF"/>
      </a:lt1>
      <a:dk2>
        <a:srgbClr val="004280"/>
      </a:dk2>
      <a:lt2>
        <a:srgbClr val="A8CC96"/>
      </a:lt2>
      <a:accent1>
        <a:srgbClr val="FFEFC1"/>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6035985C436640B305F1B268648FB9" ma:contentTypeVersion="14" ma:contentTypeDescription="Create a new document." ma:contentTypeScope="" ma:versionID="095cbefc95275a9d528924ea897f8e38">
  <xsd:schema xmlns:xsd="http://www.w3.org/2001/XMLSchema" xmlns:xs="http://www.w3.org/2001/XMLSchema" xmlns:p="http://schemas.microsoft.com/office/2006/metadata/properties" xmlns:ns2="6c2254f5-de69-40f5-a0e2-2f56cfee0758" xmlns:ns3="44c59a53-fe6e-4c04-8d64-94c15d2c850d" targetNamespace="http://schemas.microsoft.com/office/2006/metadata/properties" ma:root="true" ma:fieldsID="c54b3e5da46c047bc1eae8518a3c6aa5" ns2:_="" ns3:_="">
    <xsd:import namespace="6c2254f5-de69-40f5-a0e2-2f56cfee0758"/>
    <xsd:import namespace="44c59a53-fe6e-4c04-8d64-94c15d2c850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254f5-de69-40f5-a0e2-2f56cfee0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c59a53-fe6e-4c04-8d64-94c15d2c850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43f9cc9-fa78-4f07-9939-db416f8c77be}" ma:internalName="TaxCatchAll" ma:showField="CatchAllData" ma:web="44c59a53-fe6e-4c04-8d64-94c15d2c850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4c59a53-fe6e-4c04-8d64-94c15d2c850d" xsi:nil="true"/>
    <lcf76f155ced4ddcb4097134ff3c332f xmlns="6c2254f5-de69-40f5-a0e2-2f56cfee07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27F370E-8EA4-42D7-97C7-4FF711ACDACE}"/>
</file>

<file path=customXml/itemProps2.xml><?xml version="1.0" encoding="utf-8"?>
<ds:datastoreItem xmlns:ds="http://schemas.openxmlformats.org/officeDocument/2006/customXml" ds:itemID="{16C6FC65-EA4F-4882-B98B-0D1BB8389E0F}"/>
</file>

<file path=customXml/itemProps3.xml><?xml version="1.0" encoding="utf-8"?>
<ds:datastoreItem xmlns:ds="http://schemas.openxmlformats.org/officeDocument/2006/customXml" ds:itemID="{E2921A39-3F3E-4110-B2C6-FF3932B655AE}"/>
</file>

<file path=docProps/app.xml><?xml version="1.0" encoding="utf-8"?>
<Properties xmlns="http://schemas.openxmlformats.org/officeDocument/2006/extended-properties" xmlns:vt="http://schemas.openxmlformats.org/officeDocument/2006/docPropsVTypes">
  <Template/>
  <TotalTime>85</TotalTime>
  <Words>547</Words>
  <Application>Microsoft Office PowerPoint</Application>
  <PresentationFormat>On-screen Show (4:3)</PresentationFormat>
  <Paragraphs>81</Paragraphs>
  <Slides>11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Courier New</vt:lpstr>
      <vt:lpstr>Myriad Pro</vt:lpstr>
      <vt:lpstr>RRTC Compendium Template</vt:lpstr>
      <vt:lpstr>Office Theme</vt:lpstr>
      <vt:lpstr>State-Level Reports</vt:lpstr>
      <vt:lpstr>Overview</vt:lpstr>
      <vt:lpstr>Why State-Level Reports?</vt:lpstr>
      <vt:lpstr>State Reports</vt:lpstr>
      <vt:lpstr>What you can expect to find</vt:lpstr>
      <vt:lpstr>New for this year</vt:lpstr>
      <vt:lpstr>Infographics</vt:lpstr>
      <vt:lpstr>Rural Infographic</vt:lpstr>
      <vt:lpstr>PowerPoint Presentation</vt:lpstr>
      <vt:lpstr>Infographic text description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Eberle, Romy</dc:creator>
  <cp:lastModifiedBy>Henly, Megan</cp:lastModifiedBy>
  <cp:revision>9</cp:revision>
  <dcterms:created xsi:type="dcterms:W3CDTF">2020-01-14T20:22:22Z</dcterms:created>
  <dcterms:modified xsi:type="dcterms:W3CDTF">2020-02-03T15:41:25Z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0x0101008B140C27D34B51488A959DEFAD6AF5BA</vt:lpwstr>
  </property>
  <property fmtid="{D5CDD505-2E9C-101B-9397-08002B2CF9AE}" pid="3" name="Order">
    <vt:r8>3200</vt:r8>
  </property>
  <property fmtid="{D5CDD505-2E9C-101B-9397-08002B2CF9AE}" pid="4" name="MediaServiceImageTags">
    <vt:lpwstr/>
  </property>
</Properties>
</file>